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7"/>
  </p:notesMasterIdLst>
  <p:sldIdLst>
    <p:sldId id="256" r:id="rId5"/>
    <p:sldId id="257" r:id="rId6"/>
    <p:sldId id="258" r:id="rId7"/>
    <p:sldId id="259" r:id="rId8"/>
    <p:sldId id="265" r:id="rId9"/>
    <p:sldId id="261" r:id="rId10"/>
    <p:sldId id="266" r:id="rId11"/>
    <p:sldId id="262" r:id="rId12"/>
    <p:sldId id="263" r:id="rId13"/>
    <p:sldId id="264" r:id="rId14"/>
    <p:sldId id="267" r:id="rId15"/>
    <p:sldId id="260" r:id="rId16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7ABC24-9AE0-42F4-97A6-CE75DE32AAD6}" v="1283" dt="2022-06-07T18:13:13.4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image" Target="../media/image15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Relationship Id="rId14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image" Target="../media/image30.wmf"/><Relationship Id="rId18" Type="http://schemas.openxmlformats.org/officeDocument/2006/relationships/image" Target="../media/image35.wmf"/><Relationship Id="rId3" Type="http://schemas.openxmlformats.org/officeDocument/2006/relationships/image" Target="../media/image20.wmf"/><Relationship Id="rId21" Type="http://schemas.openxmlformats.org/officeDocument/2006/relationships/image" Target="../media/image38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17" Type="http://schemas.openxmlformats.org/officeDocument/2006/relationships/image" Target="../media/image34.wmf"/><Relationship Id="rId2" Type="http://schemas.openxmlformats.org/officeDocument/2006/relationships/image" Target="../media/image19.wmf"/><Relationship Id="rId16" Type="http://schemas.openxmlformats.org/officeDocument/2006/relationships/image" Target="../media/image33.wmf"/><Relationship Id="rId20" Type="http://schemas.openxmlformats.org/officeDocument/2006/relationships/image" Target="../media/image37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22.wmf"/><Relationship Id="rId15" Type="http://schemas.openxmlformats.org/officeDocument/2006/relationships/image" Target="../media/image32.wmf"/><Relationship Id="rId10" Type="http://schemas.openxmlformats.org/officeDocument/2006/relationships/image" Target="../media/image27.wmf"/><Relationship Id="rId19" Type="http://schemas.openxmlformats.org/officeDocument/2006/relationships/image" Target="../media/image36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Relationship Id="rId14" Type="http://schemas.openxmlformats.org/officeDocument/2006/relationships/image" Target="../media/image31.wmf"/><Relationship Id="rId22" Type="http://schemas.openxmlformats.org/officeDocument/2006/relationships/image" Target="../media/image3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4" Type="http://schemas.openxmlformats.org/officeDocument/2006/relationships/image" Target="../media/image5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10" Type="http://schemas.openxmlformats.org/officeDocument/2006/relationships/image" Target="../media/image71.wmf"/><Relationship Id="rId4" Type="http://schemas.openxmlformats.org/officeDocument/2006/relationships/image" Target="../media/image65.wmf"/><Relationship Id="rId9" Type="http://schemas.openxmlformats.org/officeDocument/2006/relationships/image" Target="../media/image7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C1D8F9-65F5-40F2-BAA8-8E0BF812BDBF}" type="datetimeFigureOut">
              <a:rPr lang="en-CA" smtClean="0"/>
              <a:t>2022-06-07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E7990-2B31-4A78-818E-849DDEBEF5C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448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E7990-2B31-4A78-818E-849DDEBEF5C0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34434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E7990-2B31-4A78-818E-849DDEBEF5C0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0606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E7990-2B31-4A78-818E-849DDEBEF5C0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73741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E7990-2B31-4A78-818E-849DDEBEF5C0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29095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E7990-2B31-4A78-818E-849DDEBEF5C0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2819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4E7990-2B31-4A78-818E-849DDEBEF5C0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65409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E7990-2B31-4A78-818E-849DDEBEF5C0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82630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4E7990-2B31-4A78-818E-849DDEBEF5C0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79217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4E7990-2B31-4A78-818E-849DDEBEF5C0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70617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4E7990-2B31-4A78-818E-849DDEBEF5C0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3766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C481DAD7-FD76-4CD9-9688-AD5F041DDAC8}" type="datetimeFigureOut">
              <a:rPr lang="en-CA" smtClean="0"/>
              <a:pPr/>
              <a:t>2022-06-07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32578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DAD7-FD76-4CD9-9688-AD5F041DDAC8}" type="datetimeFigureOut">
              <a:rPr lang="en-CA" smtClean="0"/>
              <a:pPr/>
              <a:t>2022-06-07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3851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DAD7-FD76-4CD9-9688-AD5F041DDAC8}" type="datetimeFigureOut">
              <a:rPr lang="en-CA" smtClean="0"/>
              <a:pPr/>
              <a:t>2022-06-07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856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481DAD7-FD76-4CD9-9688-AD5F041DDAC8}" type="datetimeFigureOut">
              <a:rPr lang="en-CA" smtClean="0"/>
              <a:pPr/>
              <a:t>2022-06-07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9625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C481DAD7-FD76-4CD9-9688-AD5F041DDAC8}" type="datetimeFigureOut">
              <a:rPr lang="en-CA" smtClean="0"/>
              <a:pPr/>
              <a:t>2022-06-07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15550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DAD7-FD76-4CD9-9688-AD5F041DDAC8}" type="datetimeFigureOut">
              <a:rPr lang="en-CA" smtClean="0"/>
              <a:pPr/>
              <a:t>2022-06-07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54736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DAD7-FD76-4CD9-9688-AD5F041DDAC8}" type="datetimeFigureOut">
              <a:rPr lang="en-CA" smtClean="0"/>
              <a:pPr/>
              <a:t>2022-06-07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1913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81DAD7-FD76-4CD9-9688-AD5F041DDAC8}" type="datetimeFigureOut">
              <a:rPr lang="en-CA" smtClean="0"/>
              <a:pPr/>
              <a:t>2022-06-07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51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DAD7-FD76-4CD9-9688-AD5F041DDAC8}" type="datetimeFigureOut">
              <a:rPr lang="en-CA" smtClean="0"/>
              <a:pPr/>
              <a:t>2022-06-07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9523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481DAD7-FD76-4CD9-9688-AD5F041DDAC8}" type="datetimeFigureOut">
              <a:rPr lang="en-CA" smtClean="0"/>
              <a:pPr/>
              <a:t>2022-06-07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28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81DAD7-FD76-4CD9-9688-AD5F041DDAC8}" type="datetimeFigureOut">
              <a:rPr lang="en-CA" smtClean="0"/>
              <a:pPr/>
              <a:t>2022-06-07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300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481DAD7-FD76-4CD9-9688-AD5F041DDAC8}" type="datetimeFigureOut">
              <a:rPr lang="en-CA" smtClean="0"/>
              <a:pPr/>
              <a:t>2022-06-07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2310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78.png"/><Relationship Id="rId18" Type="http://schemas.openxmlformats.org/officeDocument/2006/relationships/oleObject" Target="../embeddings/oleObject66.bin"/><Relationship Id="rId3" Type="http://schemas.openxmlformats.org/officeDocument/2006/relationships/image" Target="../media/image76.png"/><Relationship Id="rId21" Type="http://schemas.openxmlformats.org/officeDocument/2006/relationships/image" Target="../media/image69.wmf"/><Relationship Id="rId7" Type="http://schemas.openxmlformats.org/officeDocument/2006/relationships/image" Target="../media/image63.wmf"/><Relationship Id="rId12" Type="http://schemas.openxmlformats.org/officeDocument/2006/relationships/image" Target="../media/image77.png"/><Relationship Id="rId17" Type="http://schemas.openxmlformats.org/officeDocument/2006/relationships/image" Target="../media/image67.wmf"/><Relationship Id="rId25" Type="http://schemas.openxmlformats.org/officeDocument/2006/relationships/image" Target="../media/image7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5.bin"/><Relationship Id="rId20" Type="http://schemas.openxmlformats.org/officeDocument/2006/relationships/oleObject" Target="../embeddings/oleObject67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5.wmf"/><Relationship Id="rId24" Type="http://schemas.openxmlformats.org/officeDocument/2006/relationships/oleObject" Target="../embeddings/oleObject69.bin"/><Relationship Id="rId5" Type="http://schemas.openxmlformats.org/officeDocument/2006/relationships/image" Target="../media/image62.wmf"/><Relationship Id="rId15" Type="http://schemas.openxmlformats.org/officeDocument/2006/relationships/image" Target="../media/image66.wmf"/><Relationship Id="rId23" Type="http://schemas.openxmlformats.org/officeDocument/2006/relationships/image" Target="../media/image70.wmf"/><Relationship Id="rId10" Type="http://schemas.openxmlformats.org/officeDocument/2006/relationships/oleObject" Target="../embeddings/oleObject63.bin"/><Relationship Id="rId19" Type="http://schemas.openxmlformats.org/officeDocument/2006/relationships/image" Target="../media/image68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4.wmf"/><Relationship Id="rId14" Type="http://schemas.openxmlformats.org/officeDocument/2006/relationships/oleObject" Target="../embeddings/oleObject64.bin"/><Relationship Id="rId22" Type="http://schemas.openxmlformats.org/officeDocument/2006/relationships/oleObject" Target="../embeddings/oleObject6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75.wmf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72.wmf"/><Relationship Id="rId12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4.wmf"/><Relationship Id="rId5" Type="http://schemas.openxmlformats.org/officeDocument/2006/relationships/image" Target="../media/image80.png"/><Relationship Id="rId15" Type="http://schemas.openxmlformats.org/officeDocument/2006/relationships/image" Target="../media/image76.wmf"/><Relationship Id="rId10" Type="http://schemas.openxmlformats.org/officeDocument/2006/relationships/oleObject" Target="../embeddings/oleObject72.bin"/><Relationship Id="rId4" Type="http://schemas.openxmlformats.org/officeDocument/2006/relationships/image" Target="../media/image79.png"/><Relationship Id="rId9" Type="http://schemas.openxmlformats.org/officeDocument/2006/relationships/image" Target="../media/image73.wmf"/><Relationship Id="rId14" Type="http://schemas.openxmlformats.org/officeDocument/2006/relationships/oleObject" Target="../embeddings/oleObject74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notesSlide" Target="../notesSlides/notesSlide2.xml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29" Type="http://schemas.openxmlformats.org/officeDocument/2006/relationships/oleObject" Target="../embeddings/oleObject14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32" Type="http://schemas.openxmlformats.org/officeDocument/2006/relationships/image" Target="../media/image16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5.bin"/><Relationship Id="rId4" Type="http://schemas.openxmlformats.org/officeDocument/2006/relationships/image" Target="../media/image17.png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2.wmf"/><Relationship Id="rId18" Type="http://schemas.openxmlformats.org/officeDocument/2006/relationships/oleObject" Target="../embeddings/oleObject23.bin"/><Relationship Id="rId26" Type="http://schemas.openxmlformats.org/officeDocument/2006/relationships/oleObject" Target="../embeddings/oleObject27.bin"/><Relationship Id="rId39" Type="http://schemas.openxmlformats.org/officeDocument/2006/relationships/image" Target="../media/image35.wmf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26.wmf"/><Relationship Id="rId34" Type="http://schemas.openxmlformats.org/officeDocument/2006/relationships/oleObject" Target="../embeddings/oleObject31.bin"/><Relationship Id="rId42" Type="http://schemas.openxmlformats.org/officeDocument/2006/relationships/oleObject" Target="../embeddings/oleObject35.bin"/><Relationship Id="rId47" Type="http://schemas.openxmlformats.org/officeDocument/2006/relationships/image" Target="../media/image39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4.wmf"/><Relationship Id="rId25" Type="http://schemas.openxmlformats.org/officeDocument/2006/relationships/image" Target="../media/image28.wmf"/><Relationship Id="rId33" Type="http://schemas.openxmlformats.org/officeDocument/2006/relationships/image" Target="../media/image32.wmf"/><Relationship Id="rId38" Type="http://schemas.openxmlformats.org/officeDocument/2006/relationships/oleObject" Target="../embeddings/oleObject33.bin"/><Relationship Id="rId46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4.bin"/><Relationship Id="rId29" Type="http://schemas.openxmlformats.org/officeDocument/2006/relationships/image" Target="../media/image30.wmf"/><Relationship Id="rId41" Type="http://schemas.openxmlformats.org/officeDocument/2006/relationships/image" Target="../media/image36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1.wmf"/><Relationship Id="rId24" Type="http://schemas.openxmlformats.org/officeDocument/2006/relationships/oleObject" Target="../embeddings/oleObject26.bin"/><Relationship Id="rId32" Type="http://schemas.openxmlformats.org/officeDocument/2006/relationships/oleObject" Target="../embeddings/oleObject30.bin"/><Relationship Id="rId37" Type="http://schemas.openxmlformats.org/officeDocument/2006/relationships/image" Target="../media/image34.wmf"/><Relationship Id="rId40" Type="http://schemas.openxmlformats.org/officeDocument/2006/relationships/oleObject" Target="../embeddings/oleObject34.bin"/><Relationship Id="rId45" Type="http://schemas.openxmlformats.org/officeDocument/2006/relationships/image" Target="../media/image38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23" Type="http://schemas.openxmlformats.org/officeDocument/2006/relationships/image" Target="../media/image27.wmf"/><Relationship Id="rId28" Type="http://schemas.openxmlformats.org/officeDocument/2006/relationships/oleObject" Target="../embeddings/oleObject28.bin"/><Relationship Id="rId36" Type="http://schemas.openxmlformats.org/officeDocument/2006/relationships/oleObject" Target="../embeddings/oleObject32.bin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25.wmf"/><Relationship Id="rId31" Type="http://schemas.openxmlformats.org/officeDocument/2006/relationships/image" Target="../media/image31.wmf"/><Relationship Id="rId44" Type="http://schemas.openxmlformats.org/officeDocument/2006/relationships/oleObject" Target="../embeddings/oleObject36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1.bin"/><Relationship Id="rId22" Type="http://schemas.openxmlformats.org/officeDocument/2006/relationships/oleObject" Target="../embeddings/oleObject25.bin"/><Relationship Id="rId27" Type="http://schemas.openxmlformats.org/officeDocument/2006/relationships/image" Target="../media/image29.wmf"/><Relationship Id="rId30" Type="http://schemas.openxmlformats.org/officeDocument/2006/relationships/oleObject" Target="../embeddings/oleObject29.bin"/><Relationship Id="rId35" Type="http://schemas.openxmlformats.org/officeDocument/2006/relationships/image" Target="../media/image33.wmf"/><Relationship Id="rId43" Type="http://schemas.openxmlformats.org/officeDocument/2006/relationships/image" Target="../media/image3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4.wmf"/><Relationship Id="rId18" Type="http://schemas.openxmlformats.org/officeDocument/2006/relationships/oleObject" Target="../embeddings/oleObject45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42.bin"/><Relationship Id="rId17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4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3.wmf"/><Relationship Id="rId5" Type="http://schemas.openxmlformats.org/officeDocument/2006/relationships/image" Target="../media/image40.wmf"/><Relationship Id="rId15" Type="http://schemas.openxmlformats.org/officeDocument/2006/relationships/image" Target="../media/image45.wmf"/><Relationship Id="rId10" Type="http://schemas.openxmlformats.org/officeDocument/2006/relationships/oleObject" Target="../embeddings/oleObject41.bin"/><Relationship Id="rId19" Type="http://schemas.openxmlformats.org/officeDocument/2006/relationships/image" Target="../media/image47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2.wmf"/><Relationship Id="rId14" Type="http://schemas.openxmlformats.org/officeDocument/2006/relationships/oleObject" Target="../embeddings/oleObject4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1.wmf"/><Relationship Id="rId5" Type="http://schemas.openxmlformats.org/officeDocument/2006/relationships/image" Target="../media/image48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5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58.wmf"/><Relationship Id="rId18" Type="http://schemas.openxmlformats.org/officeDocument/2006/relationships/oleObject" Target="../embeddings/oleObject59.bin"/><Relationship Id="rId3" Type="http://schemas.openxmlformats.org/officeDocument/2006/relationships/image" Target="../media/image62.png"/><Relationship Id="rId7" Type="http://schemas.openxmlformats.org/officeDocument/2006/relationships/image" Target="../media/image55.wmf"/><Relationship Id="rId12" Type="http://schemas.openxmlformats.org/officeDocument/2006/relationships/oleObject" Target="../embeddings/oleObject56.bin"/><Relationship Id="rId17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8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57.wmf"/><Relationship Id="rId5" Type="http://schemas.openxmlformats.org/officeDocument/2006/relationships/image" Target="../media/image54.wmf"/><Relationship Id="rId15" Type="http://schemas.openxmlformats.org/officeDocument/2006/relationships/image" Target="../media/image59.wmf"/><Relationship Id="rId10" Type="http://schemas.openxmlformats.org/officeDocument/2006/relationships/oleObject" Target="../embeddings/oleObject55.bin"/><Relationship Id="rId19" Type="http://schemas.openxmlformats.org/officeDocument/2006/relationships/image" Target="../media/image61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6.wmf"/><Relationship Id="rId14" Type="http://schemas.openxmlformats.org/officeDocument/2006/relationships/oleObject" Target="../embeddings/oleObject5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59993" y="1995487"/>
            <a:ext cx="6172200" cy="1894362"/>
          </a:xfrm>
        </p:spPr>
        <p:txBody>
          <a:bodyPr>
            <a:normAutofit/>
          </a:bodyPr>
          <a:lstStyle/>
          <a:p>
            <a:r>
              <a:rPr lang="en-CA"/>
              <a:t>Section 5.1 </a:t>
            </a:r>
            <a:br>
              <a:rPr lang="en-CA" dirty="0"/>
            </a:br>
            <a:r>
              <a:rPr lang="en-CA" dirty="0"/>
              <a:t>Definition and Evaluating Absolute Values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351273"/>
              </p:ext>
            </p:extLst>
          </p:nvPr>
        </p:nvGraphicFramePr>
        <p:xfrm>
          <a:off x="4874418" y="4148138"/>
          <a:ext cx="2693194" cy="16322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4" imgW="419040" imgH="253800" progId="Equation.DSMT4">
                  <p:embed/>
                </p:oleObj>
              </mc:Choice>
              <mc:Fallback>
                <p:oleObj name="Equation" r:id="rId4" imgW="419040" imgH="2538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4418" y="4148138"/>
                        <a:ext cx="2693194" cy="16322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1699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020314F-3A24-4538-B443-29EACD1E1538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56102" y="193185"/>
                <a:ext cx="7467600" cy="71799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CA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CA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CA" i="1">
                                <a:latin typeface="Cambria Math" panose="02040503050406030204" pitchFamily="18" charset="0"/>
                              </a:rPr>
                              <m:t>+5</m:t>
                            </m:r>
                          </m:e>
                        </m:d>
                      </m:e>
                      <m: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CA" b="0" i="1" smtClean="0">
                        <a:latin typeface="Cambria Math" panose="02040503050406030204" pitchFamily="18" charset="0"/>
                      </a:rPr>
                      <m:t>=289</m:t>
                    </m:r>
                  </m:oMath>
                </a14:m>
                <a:r>
                  <a:rPr lang="en-CA" dirty="0"/>
                  <a:t>  what is the value of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020314F-3A24-4538-B443-29EACD1E15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56102" y="193185"/>
                <a:ext cx="7467600" cy="717997"/>
              </a:xfrm>
              <a:blipFill>
                <a:blip r:embed="rId3"/>
                <a:stretch>
                  <a:fillRect l="-1224" t="-68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B8AE592-6D70-4770-906A-ADF9D5E02EF9}"/>
              </a:ext>
            </a:extLst>
          </p:cNvPr>
          <p:cNvSpPr txBox="1">
            <a:spLocks/>
          </p:cNvSpPr>
          <p:nvPr/>
        </p:nvSpPr>
        <p:spPr>
          <a:xfrm>
            <a:off x="413467" y="811370"/>
            <a:ext cx="3415047" cy="569514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a) x = 12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b) x = – 12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c) x = 22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d) x = – 22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e) x = –22 or x = 12</a:t>
            </a:r>
          </a:p>
          <a:p>
            <a:pPr marL="0" indent="0">
              <a:buNone/>
            </a:pPr>
            <a:br>
              <a:rPr lang="en-CA" dirty="0"/>
            </a:br>
            <a:r>
              <a:rPr lang="en-CA" dirty="0"/>
              <a:t>f) x = –12 or x = 22</a:t>
            </a:r>
            <a:br>
              <a:rPr lang="en-CA" dirty="0"/>
            </a:br>
            <a:endParaRPr lang="en-CA" dirty="0"/>
          </a:p>
          <a:p>
            <a:pPr marL="0" indent="0">
              <a:buNone/>
            </a:pPr>
            <a:r>
              <a:rPr lang="en-CA" dirty="0"/>
              <a:t>g) x = 12 or x = 22</a:t>
            </a:r>
          </a:p>
        </p:txBody>
      </p:sp>
    </p:spTree>
    <p:extLst>
      <p:ext uri="{BB962C8B-B14F-4D97-AF65-F5344CB8AC3E}">
        <p14:creationId xmlns:p14="http://schemas.microsoft.com/office/powerpoint/2010/main" val="501713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454D1E0-1137-48C3-959D-5615674CE951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466725" y="274638"/>
                <a:ext cx="10099675" cy="525462"/>
              </a:xfrm>
            </p:spPr>
            <p:txBody>
              <a:bodyPr>
                <a:normAutofit fontScale="90000"/>
              </a:bodyPr>
              <a:lstStyle/>
              <a:p>
                <a:r>
                  <a:rPr lang="en-US" dirty="0"/>
                  <a:t>WHY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r>
                  <a:rPr lang="en-US" dirty="0"/>
                  <a:t> gives two SOLUTIONS!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454D1E0-1137-48C3-959D-5615674CE95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66725" y="274638"/>
                <a:ext cx="10099675" cy="525462"/>
              </a:xfrm>
              <a:blipFill>
                <a:blip r:embed="rId3"/>
                <a:stretch>
                  <a:fillRect l="-1147" t="-6977" b="-302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9B532-4B91-4C1F-9111-F883D00FC93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95275" y="876300"/>
            <a:ext cx="10820400" cy="666750"/>
          </a:xfrm>
        </p:spPr>
        <p:txBody>
          <a:bodyPr>
            <a:normAutofit/>
          </a:bodyPr>
          <a:lstStyle/>
          <a:p>
            <a:r>
              <a:rPr lang="en-US" dirty="0"/>
              <a:t>When we are solving an equation in the form of the expressions below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B8FDB00-9300-4C48-ABDD-8BBC5B5073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238811"/>
              </p:ext>
            </p:extLst>
          </p:nvPr>
        </p:nvGraphicFramePr>
        <p:xfrm>
          <a:off x="914400" y="3656013"/>
          <a:ext cx="1344569" cy="5516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4" imgW="495000" imgH="203040" progId="Equation.DSMT4">
                  <p:embed/>
                </p:oleObj>
              </mc:Choice>
              <mc:Fallback>
                <p:oleObj name="Equation" r:id="rId4" imgW="49500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B8FDB00-9300-4C48-ABDD-8BBC5B5073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3656013"/>
                        <a:ext cx="1344569" cy="5516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8796869-B982-49F8-B933-CCC59BE156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4708150"/>
              </p:ext>
            </p:extLst>
          </p:nvPr>
        </p:nvGraphicFramePr>
        <p:xfrm>
          <a:off x="3468688" y="3694113"/>
          <a:ext cx="2588021" cy="55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6" imgW="952200" imgH="203040" progId="Equation.DSMT4">
                  <p:embed/>
                </p:oleObj>
              </mc:Choice>
              <mc:Fallback>
                <p:oleObj name="Equation" r:id="rId6" imgW="95220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8796869-B982-49F8-B933-CCC59BE156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68688" y="3694113"/>
                        <a:ext cx="2588021" cy="552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F44F549-1D1A-43D8-BA7F-423AC38CD76C}"/>
              </a:ext>
            </a:extLst>
          </p:cNvPr>
          <p:cNvSpPr txBox="1">
            <a:spLocks/>
          </p:cNvSpPr>
          <p:nvPr/>
        </p:nvSpPr>
        <p:spPr>
          <a:xfrm>
            <a:off x="314325" y="1447800"/>
            <a:ext cx="9956800" cy="66675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would take the square root of both sides of the equation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710F7E7-3A34-4DBF-B2AA-2775D338B2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7912191"/>
              </p:ext>
            </p:extLst>
          </p:nvPr>
        </p:nvGraphicFramePr>
        <p:xfrm>
          <a:off x="534989" y="4443413"/>
          <a:ext cx="1964928" cy="690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8" imgW="723600" imgH="253800" progId="Equation.DSMT4">
                  <p:embed/>
                </p:oleObj>
              </mc:Choice>
              <mc:Fallback>
                <p:oleObj name="Equation" r:id="rId8" imgW="72360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710F7E7-3A34-4DBF-B2AA-2775D338B2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34989" y="4443413"/>
                        <a:ext cx="1964928" cy="6900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8161C0AE-0D1E-482B-9285-83CCE12C11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019365"/>
              </p:ext>
            </p:extLst>
          </p:nvPr>
        </p:nvGraphicFramePr>
        <p:xfrm>
          <a:off x="4525963" y="4373564"/>
          <a:ext cx="2000456" cy="690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10" imgW="736560" imgH="253800" progId="Equation.DSMT4">
                  <p:embed/>
                </p:oleObj>
              </mc:Choice>
              <mc:Fallback>
                <p:oleObj name="Equation" r:id="rId10" imgW="73656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8161C0AE-0D1E-482B-9285-83CCE12C11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525963" y="4373564"/>
                        <a:ext cx="2000456" cy="690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07E6FD6-4797-4F8E-8941-379C5EDDD5C3}"/>
              </a:ext>
            </a:extLst>
          </p:cNvPr>
          <p:cNvSpPr txBox="1">
            <a:spLocks/>
          </p:cNvSpPr>
          <p:nvPr/>
        </p:nvSpPr>
        <p:spPr>
          <a:xfrm>
            <a:off x="219075" y="2047874"/>
            <a:ext cx="11744325" cy="94297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Using the definition of an ABS value, the left side is actually the absolute value of “x”.  Whereas, the right side is only the positive root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8E52BF0-E1AD-415F-9151-9140E6C9EC3E}"/>
                  </a:ext>
                </a:extLst>
              </p:cNvPr>
              <p:cNvSpPr txBox="1"/>
              <p:nvPr/>
            </p:nvSpPr>
            <p:spPr>
              <a:xfrm>
                <a:off x="7210425" y="3933825"/>
                <a:ext cx="4543425" cy="4492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100" dirty="0">
                    <a:solidFill>
                      <a:srgbClr val="FF0000"/>
                    </a:solidFill>
                  </a:rPr>
                  <a:t>NOTE: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1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1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e>
                    </m:rad>
                    <m:r>
                      <a:rPr lang="en-US" sz="21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=5 </m:t>
                    </m:r>
                  </m:oMath>
                </a14:m>
                <a:r>
                  <a:rPr lang="en-US" sz="2100" dirty="0">
                    <a:solidFill>
                      <a:srgbClr val="FF0000"/>
                    </a:solidFill>
                  </a:rPr>
                  <a:t>  only!!! NOT </a:t>
                </a:r>
                <a14:m>
                  <m:oMath xmlns:m="http://schemas.openxmlformats.org/officeDocument/2006/math">
                    <m:r>
                      <a:rPr lang="en-US" sz="21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−5</m:t>
                    </m:r>
                  </m:oMath>
                </a14:m>
                <a:endParaRPr lang="en-US" sz="21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8E52BF0-E1AD-415F-9151-9140E6C9EC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0425" y="3933825"/>
                <a:ext cx="4543425" cy="449226"/>
              </a:xfrm>
              <a:prstGeom prst="rect">
                <a:avLst/>
              </a:prstGeom>
              <a:blipFill>
                <a:blip r:embed="rId12"/>
                <a:stretch>
                  <a:fillRect l="-1611" t="-2703" b="-243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42FB77D-7EE3-4DA0-A194-A5B66CE08C24}"/>
                  </a:ext>
                </a:extLst>
              </p:cNvPr>
              <p:cNvSpPr txBox="1"/>
              <p:nvPr/>
            </p:nvSpPr>
            <p:spPr>
              <a:xfrm>
                <a:off x="7219950" y="4581525"/>
                <a:ext cx="4543425" cy="4492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100" dirty="0">
                    <a:solidFill>
                      <a:srgbClr val="FF0000"/>
                    </a:solidFill>
                  </a:rPr>
                  <a:t>ie: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1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1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16</m:t>
                        </m:r>
                      </m:e>
                    </m:rad>
                    <m:r>
                      <a:rPr lang="en-US" sz="21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1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1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100" dirty="0">
                    <a:solidFill>
                      <a:srgbClr val="FF0000"/>
                    </a:solidFill>
                  </a:rPr>
                  <a:t>  only!!! NOT </a:t>
                </a:r>
                <a14:m>
                  <m:oMath xmlns:m="http://schemas.openxmlformats.org/officeDocument/2006/math">
                    <m:r>
                      <a:rPr lang="en-US" sz="21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1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en-US" sz="21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42FB77D-7EE3-4DA0-A194-A5B66CE08C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9950" y="4581525"/>
                <a:ext cx="4543425" cy="449226"/>
              </a:xfrm>
              <a:prstGeom prst="rect">
                <a:avLst/>
              </a:prstGeom>
              <a:blipFill>
                <a:blip r:embed="rId13"/>
                <a:stretch>
                  <a:fillRect l="-1609" t="-4110" b="-246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3FDB979E-8DD9-4597-9583-7B6B5C174C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9568201"/>
              </p:ext>
            </p:extLst>
          </p:nvPr>
        </p:nvGraphicFramePr>
        <p:xfrm>
          <a:off x="1004888" y="5310188"/>
          <a:ext cx="1138237" cy="690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14" imgW="419040" imgH="253800" progId="Equation.DSMT4">
                  <p:embed/>
                </p:oleObj>
              </mc:Choice>
              <mc:Fallback>
                <p:oleObj name="Equation" r:id="rId14" imgW="419040" imgH="2538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3FDB979E-8DD9-4597-9583-7B6B5C174C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004888" y="5310188"/>
                        <a:ext cx="1138237" cy="6900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A40DA48B-E5D5-4E1B-9CD6-575E6DEC9A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685192"/>
              </p:ext>
            </p:extLst>
          </p:nvPr>
        </p:nvGraphicFramePr>
        <p:xfrm>
          <a:off x="4940300" y="5221288"/>
          <a:ext cx="1102711" cy="691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6" imgW="406080" imgH="253800" progId="Equation.DSMT4">
                  <p:embed/>
                </p:oleObj>
              </mc:Choice>
              <mc:Fallback>
                <p:oleObj name="Equation" r:id="rId16" imgW="40608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A40DA48B-E5D5-4E1B-9CD6-575E6DEC9A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940300" y="5221288"/>
                        <a:ext cx="1102711" cy="6914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5DAE7790-4F9F-457C-9B9C-F86C21952069}"/>
              </a:ext>
            </a:extLst>
          </p:cNvPr>
          <p:cNvSpPr txBox="1">
            <a:spLocks/>
          </p:cNvSpPr>
          <p:nvPr/>
        </p:nvSpPr>
        <p:spPr>
          <a:xfrm>
            <a:off x="142876" y="2886074"/>
            <a:ext cx="11791950" cy="94297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value inside the ABS value can be negative, so we get TWO answers!!!</a:t>
            </a:r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DB649211-0B46-4586-B2F8-479DCFC967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3410251"/>
              </p:ext>
            </p:extLst>
          </p:nvPr>
        </p:nvGraphicFramePr>
        <p:xfrm>
          <a:off x="311150" y="6146800"/>
          <a:ext cx="100012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18" imgW="368280" imgH="177480" progId="Equation.DSMT4">
                  <p:embed/>
                </p:oleObj>
              </mc:Choice>
              <mc:Fallback>
                <p:oleObj name="Equation" r:id="rId18" imgW="36828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DB649211-0B46-4586-B2F8-479DCFC967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11150" y="6146800"/>
                        <a:ext cx="1000125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3FA78612-3135-48DC-B86A-8F1FD54210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601195"/>
              </p:ext>
            </p:extLst>
          </p:nvPr>
        </p:nvGraphicFramePr>
        <p:xfrm>
          <a:off x="1439862" y="6126163"/>
          <a:ext cx="1793876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20" imgW="660240" imgH="177480" progId="Equation.DSMT4">
                  <p:embed/>
                </p:oleObj>
              </mc:Choice>
              <mc:Fallback>
                <p:oleObj name="Equation" r:id="rId20" imgW="66024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3FA78612-3135-48DC-B86A-8F1FD54210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439862" y="6126163"/>
                        <a:ext cx="1793876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F3B75B17-BC50-4B8A-8DFD-5C9D1A6B4A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9055025"/>
              </p:ext>
            </p:extLst>
          </p:nvPr>
        </p:nvGraphicFramePr>
        <p:xfrm>
          <a:off x="4119563" y="6089650"/>
          <a:ext cx="965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22" imgW="355320" imgH="177480" progId="Equation.DSMT4">
                  <p:embed/>
                </p:oleObj>
              </mc:Choice>
              <mc:Fallback>
                <p:oleObj name="Equation" r:id="rId22" imgW="35532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F3B75B17-BC50-4B8A-8DFD-5C9D1A6B4A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119563" y="6089650"/>
                        <a:ext cx="9652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A6608A56-CC08-4B40-87BB-D6D8CB5C15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528812"/>
              </p:ext>
            </p:extLst>
          </p:nvPr>
        </p:nvGraphicFramePr>
        <p:xfrm>
          <a:off x="5307012" y="6088063"/>
          <a:ext cx="1793876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24" imgW="660240" imgH="177480" progId="Equation.DSMT4">
                  <p:embed/>
                </p:oleObj>
              </mc:Choice>
              <mc:Fallback>
                <p:oleObj name="Equation" r:id="rId24" imgW="66024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A6608A56-CC08-4B40-87BB-D6D8CB5C15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5307012" y="6088063"/>
                        <a:ext cx="1793876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1707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7" grpId="0"/>
      <p:bldP spid="18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962362" y="126609"/>
            <a:ext cx="4508690" cy="4248443"/>
          </a:xfrm>
        </p:spPr>
        <p:txBody>
          <a:bodyPr/>
          <a:lstStyle/>
          <a:p>
            <a:pPr>
              <a:buNone/>
            </a:pPr>
            <a:r>
              <a:rPr lang="en-CA" dirty="0"/>
              <a:t>On March 9, 2015, the Apple watch was unveiled.  The stock price went from $128 to 127.20 right before the keynote.  Then it rose to $129.30 during the keynote.  Afterwards, it fell to $127.</a:t>
            </a:r>
          </a:p>
          <a:p>
            <a:pPr>
              <a:buNone/>
            </a:pPr>
            <a:r>
              <a:rPr lang="en-CA" dirty="0"/>
              <a:t>Determine the total change of this stock for the day:  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52136" y="56273"/>
            <a:ext cx="4459458" cy="3712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52137" y="3916757"/>
            <a:ext cx="4600243" cy="2413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1595879" y="3793466"/>
          <a:ext cx="4927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6" imgW="4927320" imgH="482400" progId="Equation.DSMT4">
                  <p:embed/>
                </p:oleObj>
              </mc:Choice>
              <mc:Fallback>
                <p:oleObj name="Equation" r:id="rId6" imgW="4927320" imgH="482400" progId="Equation.DSMT4">
                  <p:embed/>
                  <p:pic>
                    <p:nvPicPr>
                      <p:cNvPr id="174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5879" y="3793466"/>
                        <a:ext cx="4927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2425700" y="4419991"/>
          <a:ext cx="8242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8" imgW="8242200" imgH="482400" progId="Equation.DSMT4">
                  <p:embed/>
                </p:oleObj>
              </mc:Choice>
              <mc:Fallback>
                <p:oleObj name="Equation" r:id="rId8" imgW="8242200" imgH="4824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4419991"/>
                        <a:ext cx="8242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2350233" y="5065054"/>
          <a:ext cx="4000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10" imgW="4000320" imgH="482400" progId="Equation.DSMT4">
                  <p:embed/>
                </p:oleObj>
              </mc:Choice>
              <mc:Fallback>
                <p:oleObj name="Equation" r:id="rId10" imgW="4000320" imgH="48240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0233" y="5065054"/>
                        <a:ext cx="4000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2330078" y="5773738"/>
          <a:ext cx="3327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12" imgW="3327120" imgH="355320" progId="Equation.DSMT4">
                  <p:embed/>
                </p:oleObj>
              </mc:Choice>
              <mc:Fallback>
                <p:oleObj name="Equation" r:id="rId12" imgW="3327120" imgH="35532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078" y="5773738"/>
                        <a:ext cx="3327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2337827" y="6298879"/>
          <a:ext cx="1104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14" imgW="1104840" imgH="355320" progId="Equation.DSMT4">
                  <p:embed/>
                </p:oleObj>
              </mc:Choice>
              <mc:Fallback>
                <p:oleObj name="Equation" r:id="rId14" imgW="1104840" imgH="35532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7827" y="6298879"/>
                        <a:ext cx="1104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191355"/>
            <a:ext cx="9547860" cy="684946"/>
          </a:xfrm>
        </p:spPr>
        <p:txBody>
          <a:bodyPr>
            <a:normAutofit/>
          </a:bodyPr>
          <a:lstStyle/>
          <a:p>
            <a:r>
              <a:rPr lang="en-CA" dirty="0"/>
              <a:t>What is an Absolute Value?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150" y="859893"/>
            <a:ext cx="11496675" cy="804598"/>
          </a:xfrm>
        </p:spPr>
        <p:txBody>
          <a:bodyPr>
            <a:normAutofit/>
          </a:bodyPr>
          <a:lstStyle/>
          <a:p>
            <a:r>
              <a:rPr lang="en-CA" dirty="0"/>
              <a:t>The Absolute value notation is defined as the </a:t>
            </a:r>
            <a:r>
              <a:rPr lang="en-CA" b="1" dirty="0"/>
              <a:t>distance</a:t>
            </a:r>
            <a:r>
              <a:rPr lang="en-CA" dirty="0"/>
              <a:t> of any value from zero</a:t>
            </a:r>
          </a:p>
        </p:txBody>
      </p:sp>
      <p:pic>
        <p:nvPicPr>
          <p:cNvPr id="4" name="Picture 26"/>
          <p:cNvPicPr>
            <a:picLocks noChangeAspect="1" noChangeArrowheads="1"/>
          </p:cNvPicPr>
          <p:nvPr/>
        </p:nvPicPr>
        <p:blipFill>
          <a:blip r:embed="rId4" cstate="print">
            <a:lum bright="-18000" contrast="30000"/>
          </a:blip>
          <a:srcRect/>
          <a:stretch>
            <a:fillRect/>
          </a:stretch>
        </p:blipFill>
        <p:spPr bwMode="auto">
          <a:xfrm>
            <a:off x="980850" y="1761050"/>
            <a:ext cx="8731743" cy="1205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Up Arrow 4"/>
          <p:cNvSpPr/>
          <p:nvPr/>
        </p:nvSpPr>
        <p:spPr>
          <a:xfrm>
            <a:off x="7153277" y="2676526"/>
            <a:ext cx="492918" cy="6286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Oval 5"/>
          <p:cNvSpPr/>
          <p:nvPr/>
        </p:nvSpPr>
        <p:spPr bwMode="auto">
          <a:xfrm>
            <a:off x="7322997" y="2110240"/>
            <a:ext cx="137160" cy="137160"/>
          </a:xfrm>
          <a:prstGeom prst="ellips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CA">
              <a:latin typeface="Times New Roman" pitchFamily="18" charset="0"/>
            </a:endParaRPr>
          </a:p>
        </p:txBody>
      </p:sp>
      <p:sp>
        <p:nvSpPr>
          <p:cNvPr id="7" name="Up Arrow 6"/>
          <p:cNvSpPr/>
          <p:nvPr/>
        </p:nvSpPr>
        <p:spPr>
          <a:xfrm>
            <a:off x="3162302" y="2690814"/>
            <a:ext cx="492918" cy="6286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Oval 7"/>
          <p:cNvSpPr/>
          <p:nvPr/>
        </p:nvSpPr>
        <p:spPr bwMode="auto">
          <a:xfrm>
            <a:off x="3332022" y="2124528"/>
            <a:ext cx="137160" cy="137160"/>
          </a:xfrm>
          <a:prstGeom prst="ellips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CA">
              <a:latin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0348045"/>
              </p:ext>
            </p:extLst>
          </p:nvPr>
        </p:nvGraphicFramePr>
        <p:xfrm>
          <a:off x="7193853" y="1392408"/>
          <a:ext cx="446881" cy="6256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5" imgW="126720" imgH="177480" progId="Equation.DSMT4">
                  <p:embed/>
                </p:oleObj>
              </mc:Choice>
              <mc:Fallback>
                <p:oleObj name="Equation" r:id="rId5" imgW="12672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3853" y="1392408"/>
                        <a:ext cx="446881" cy="6256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696022"/>
              </p:ext>
            </p:extLst>
          </p:nvPr>
        </p:nvGraphicFramePr>
        <p:xfrm>
          <a:off x="7055642" y="1342399"/>
          <a:ext cx="757238" cy="769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7" imgW="215640" imgH="253800" progId="Equation.DSMT4">
                  <p:embed/>
                </p:oleObj>
              </mc:Choice>
              <mc:Fallback>
                <p:oleObj name="Equation" r:id="rId7" imgW="215640" imgH="25380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5642" y="1342399"/>
                        <a:ext cx="757238" cy="7697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8856611"/>
              </p:ext>
            </p:extLst>
          </p:nvPr>
        </p:nvGraphicFramePr>
        <p:xfrm>
          <a:off x="3086896" y="1506105"/>
          <a:ext cx="618332" cy="540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9" imgW="203040" imgH="177480" progId="Equation.DSMT4">
                  <p:embed/>
                </p:oleObj>
              </mc:Choice>
              <mc:Fallback>
                <p:oleObj name="Equation" r:id="rId9" imgW="203040" imgH="1774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896" y="1506105"/>
                        <a:ext cx="618332" cy="5401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388825"/>
              </p:ext>
            </p:extLst>
          </p:nvPr>
        </p:nvGraphicFramePr>
        <p:xfrm>
          <a:off x="3022600" y="1397624"/>
          <a:ext cx="757238" cy="769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11" imgW="215640" imgH="253800" progId="Equation.DSMT4">
                  <p:embed/>
                </p:oleObj>
              </mc:Choice>
              <mc:Fallback>
                <p:oleObj name="Equation" r:id="rId11" imgW="215640" imgH="25380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1397624"/>
                        <a:ext cx="757238" cy="7697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>
            <a:off x="1845469" y="171450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Up Arrow 16"/>
          <p:cNvSpPr/>
          <p:nvPr/>
        </p:nvSpPr>
        <p:spPr>
          <a:xfrm rot="5400000">
            <a:off x="6044165" y="1102681"/>
            <a:ext cx="492918" cy="2180857"/>
          </a:xfrm>
          <a:prstGeom prst="upArrow">
            <a:avLst/>
          </a:prstGeom>
          <a:solidFill>
            <a:srgbClr val="92D050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Up Arrow 17"/>
          <p:cNvSpPr/>
          <p:nvPr/>
        </p:nvSpPr>
        <p:spPr>
          <a:xfrm rot="16200000">
            <a:off x="4048679" y="1288050"/>
            <a:ext cx="492918" cy="1810116"/>
          </a:xfrm>
          <a:prstGeom prst="upArrow">
            <a:avLst/>
          </a:prstGeom>
          <a:solidFill>
            <a:srgbClr val="FF0000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340384" y="3922917"/>
            <a:ext cx="8279606" cy="80459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Evaluate the following: 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4358683"/>
              </p:ext>
            </p:extLst>
          </p:nvPr>
        </p:nvGraphicFramePr>
        <p:xfrm>
          <a:off x="386304" y="4440896"/>
          <a:ext cx="15478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3" imgW="495000" imgH="253800" progId="Equation.DSMT4">
                  <p:embed/>
                </p:oleObj>
              </mc:Choice>
              <mc:Fallback>
                <p:oleObj name="Equation" r:id="rId13" imgW="495000" imgH="25380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04" y="4440896"/>
                        <a:ext cx="1547813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5446266"/>
              </p:ext>
            </p:extLst>
          </p:nvPr>
        </p:nvGraphicFramePr>
        <p:xfrm>
          <a:off x="364029" y="5673945"/>
          <a:ext cx="14255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15" imgW="457200" imgH="253800" progId="Equation.DSMT4">
                  <p:embed/>
                </p:oleObj>
              </mc:Choice>
              <mc:Fallback>
                <p:oleObj name="Equation" r:id="rId15" imgW="457200" imgH="25380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029" y="5673945"/>
                        <a:ext cx="142557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9954647"/>
              </p:ext>
            </p:extLst>
          </p:nvPr>
        </p:nvGraphicFramePr>
        <p:xfrm>
          <a:off x="4214037" y="4483101"/>
          <a:ext cx="2182812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17" imgW="698400" imgH="253800" progId="Equation.DSMT4">
                  <p:embed/>
                </p:oleObj>
              </mc:Choice>
              <mc:Fallback>
                <p:oleObj name="Equation" r:id="rId17" imgW="698400" imgH="25380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4037" y="4483101"/>
                        <a:ext cx="2182812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2373541"/>
              </p:ext>
            </p:extLst>
          </p:nvPr>
        </p:nvGraphicFramePr>
        <p:xfrm>
          <a:off x="4283617" y="5673945"/>
          <a:ext cx="19018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19" imgW="609480" imgH="253800" progId="Equation.DSMT4">
                  <p:embed/>
                </p:oleObj>
              </mc:Choice>
              <mc:Fallback>
                <p:oleObj name="Equation" r:id="rId19" imgW="609480" imgH="25380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617" y="5673945"/>
                        <a:ext cx="19018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4772669"/>
              </p:ext>
            </p:extLst>
          </p:nvPr>
        </p:nvGraphicFramePr>
        <p:xfrm>
          <a:off x="7741391" y="1461981"/>
          <a:ext cx="712788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21" imgW="203040" imgH="177480" progId="Equation.DSMT4">
                  <p:embed/>
                </p:oleObj>
              </mc:Choice>
              <mc:Fallback>
                <p:oleObj name="Equation" r:id="rId21" imgW="203040" imgH="1774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1391" y="1461981"/>
                        <a:ext cx="712788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7107639"/>
              </p:ext>
            </p:extLst>
          </p:nvPr>
        </p:nvGraphicFramePr>
        <p:xfrm>
          <a:off x="3707559" y="1556138"/>
          <a:ext cx="846137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23" imgW="241200" imgH="164880" progId="Equation.DSMT4">
                  <p:embed/>
                </p:oleObj>
              </mc:Choice>
              <mc:Fallback>
                <p:oleObj name="Equation" r:id="rId23" imgW="241200" imgH="1648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559" y="1556138"/>
                        <a:ext cx="846137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Content Placeholder 2"/>
          <p:cNvSpPr txBox="1">
            <a:spLocks/>
          </p:cNvSpPr>
          <p:nvPr/>
        </p:nvSpPr>
        <p:spPr>
          <a:xfrm>
            <a:off x="85725" y="3020791"/>
            <a:ext cx="11849100" cy="80459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CA" sz="2400" dirty="0"/>
              <a:t>Distance is always positive, so the Absolute value of a positive number stays positive and the ABS of a negative number becomes positive</a:t>
            </a: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969625"/>
              </p:ext>
            </p:extLst>
          </p:nvPr>
        </p:nvGraphicFramePr>
        <p:xfrm>
          <a:off x="2011729" y="4498876"/>
          <a:ext cx="99218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25" imgW="317160" imgH="177480" progId="Equation.DSMT4">
                  <p:embed/>
                </p:oleObj>
              </mc:Choice>
              <mc:Fallback>
                <p:oleObj name="Equation" r:id="rId25" imgW="317160" imgH="17748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729" y="4498876"/>
                        <a:ext cx="992188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505220"/>
              </p:ext>
            </p:extLst>
          </p:nvPr>
        </p:nvGraphicFramePr>
        <p:xfrm>
          <a:off x="1770234" y="5748556"/>
          <a:ext cx="99218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27" imgW="317160" imgH="177480" progId="Equation.DSMT4">
                  <p:embed/>
                </p:oleObj>
              </mc:Choice>
              <mc:Fallback>
                <p:oleObj name="Equation" r:id="rId27" imgW="317160" imgH="17748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0234" y="5748556"/>
                        <a:ext cx="992188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241357"/>
              </p:ext>
            </p:extLst>
          </p:nvPr>
        </p:nvGraphicFramePr>
        <p:xfrm>
          <a:off x="6337349" y="4549922"/>
          <a:ext cx="12303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29" imgW="393480" imgH="177480" progId="Equation.DSMT4">
                  <p:embed/>
                </p:oleObj>
              </mc:Choice>
              <mc:Fallback>
                <p:oleObj name="Equation" r:id="rId29" imgW="393480" imgH="17748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7349" y="4549922"/>
                        <a:ext cx="1230313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9578172"/>
              </p:ext>
            </p:extLst>
          </p:nvPr>
        </p:nvGraphicFramePr>
        <p:xfrm>
          <a:off x="6130055" y="5784698"/>
          <a:ext cx="12700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31" imgW="406080" imgH="177480" progId="Equation.DSMT4">
                  <p:embed/>
                </p:oleObj>
              </mc:Choice>
              <mc:Fallback>
                <p:oleObj name="Equation" r:id="rId31" imgW="406080" imgH="177480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0055" y="5784698"/>
                        <a:ext cx="127000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7486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7" grpId="0" animBg="1"/>
      <p:bldP spid="7" grpId="1" animBg="1"/>
      <p:bldP spid="8" grpId="0" animBg="1"/>
      <p:bldP spid="17" grpId="0" animBg="1"/>
      <p:bldP spid="18" grpId="0" animBg="1"/>
      <p:bldP spid="19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07" y="73389"/>
            <a:ext cx="10961118" cy="653830"/>
          </a:xfrm>
        </p:spPr>
        <p:txBody>
          <a:bodyPr>
            <a:normAutofit/>
          </a:bodyPr>
          <a:lstStyle/>
          <a:p>
            <a:r>
              <a:rPr lang="en-CA" dirty="0"/>
              <a:t>Practice:   Evaluate the following ABS Expressions:</a:t>
            </a:r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3006428"/>
              </p:ext>
            </p:extLst>
          </p:nvPr>
        </p:nvGraphicFramePr>
        <p:xfrm>
          <a:off x="234950" y="774700"/>
          <a:ext cx="201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4" imgW="2019240" imgH="482400" progId="Equation.DSMT4">
                  <p:embed/>
                </p:oleObj>
              </mc:Choice>
              <mc:Fallback>
                <p:oleObj name="Equation" r:id="rId4" imgW="2019240" imgH="482400" progId="Equation.DSMT4">
                  <p:embed/>
                  <p:pic>
                    <p:nvPicPr>
                      <p:cNvPr id="153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" y="774700"/>
                        <a:ext cx="2019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1608727"/>
              </p:ext>
            </p:extLst>
          </p:nvPr>
        </p:nvGraphicFramePr>
        <p:xfrm>
          <a:off x="3662363" y="774700"/>
          <a:ext cx="1981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6" imgW="1981080" imgH="482400" progId="Equation.DSMT4">
                  <p:embed/>
                </p:oleObj>
              </mc:Choice>
              <mc:Fallback>
                <p:oleObj name="Equation" r:id="rId6" imgW="1981080" imgH="482400" progId="Equation.DSMT4">
                  <p:embed/>
                  <p:pic>
                    <p:nvPicPr>
                      <p:cNvPr id="1536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2363" y="774700"/>
                        <a:ext cx="1981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3731049"/>
              </p:ext>
            </p:extLst>
          </p:nvPr>
        </p:nvGraphicFramePr>
        <p:xfrm>
          <a:off x="6237288" y="722313"/>
          <a:ext cx="2590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8" imgW="2590560" imgH="482400" progId="Equation.DSMT4">
                  <p:embed/>
                </p:oleObj>
              </mc:Choice>
              <mc:Fallback>
                <p:oleObj name="Equation" r:id="rId8" imgW="2590560" imgH="482400" progId="Equation.DSMT4">
                  <p:embed/>
                  <p:pic>
                    <p:nvPicPr>
                      <p:cNvPr id="1536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7288" y="722313"/>
                        <a:ext cx="2590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542876"/>
              </p:ext>
            </p:extLst>
          </p:nvPr>
        </p:nvGraphicFramePr>
        <p:xfrm>
          <a:off x="439738" y="3236913"/>
          <a:ext cx="3124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10" imgW="3124080" imgH="685800" progId="Equation.DSMT4">
                  <p:embed/>
                </p:oleObj>
              </mc:Choice>
              <mc:Fallback>
                <p:oleObj name="Equation" r:id="rId10" imgW="3124080" imgH="685800" progId="Equation.DSMT4">
                  <p:embed/>
                  <p:pic>
                    <p:nvPicPr>
                      <p:cNvPr id="1536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38" y="3236913"/>
                        <a:ext cx="31242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1774466"/>
              </p:ext>
            </p:extLst>
          </p:nvPr>
        </p:nvGraphicFramePr>
        <p:xfrm>
          <a:off x="615950" y="1370013"/>
          <a:ext cx="1587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12" imgW="1587240" imgH="482400" progId="Equation.DSMT4">
                  <p:embed/>
                </p:oleObj>
              </mc:Choice>
              <mc:Fallback>
                <p:oleObj name="Equation" r:id="rId12" imgW="1587240" imgH="482400" progId="Equation.DSMT4">
                  <p:embed/>
                  <p:pic>
                    <p:nvPicPr>
                      <p:cNvPr id="1536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1370013"/>
                        <a:ext cx="1587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3593503"/>
              </p:ext>
            </p:extLst>
          </p:nvPr>
        </p:nvGraphicFramePr>
        <p:xfrm>
          <a:off x="703263" y="1930400"/>
          <a:ext cx="469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14" imgW="469800" imgH="304560" progId="Equation.DSMT4">
                  <p:embed/>
                </p:oleObj>
              </mc:Choice>
              <mc:Fallback>
                <p:oleObj name="Equation" r:id="rId14" imgW="469800" imgH="304560" progId="Equation.DSMT4">
                  <p:embed/>
                  <p:pic>
                    <p:nvPicPr>
                      <p:cNvPr id="1536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263" y="1930400"/>
                        <a:ext cx="469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2760241"/>
              </p:ext>
            </p:extLst>
          </p:nvPr>
        </p:nvGraphicFramePr>
        <p:xfrm>
          <a:off x="3908425" y="1343025"/>
          <a:ext cx="990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16" imgW="990360" imgH="482400" progId="Equation.DSMT4">
                  <p:embed/>
                </p:oleObj>
              </mc:Choice>
              <mc:Fallback>
                <p:oleObj name="Equation" r:id="rId16" imgW="990360" imgH="482400" progId="Equation.DSMT4">
                  <p:embed/>
                  <p:pic>
                    <p:nvPicPr>
                      <p:cNvPr id="1536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8425" y="1343025"/>
                        <a:ext cx="990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1578249"/>
              </p:ext>
            </p:extLst>
          </p:nvPr>
        </p:nvGraphicFramePr>
        <p:xfrm>
          <a:off x="3914775" y="1944688"/>
          <a:ext cx="673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18" imgW="672840" imgH="304560" progId="Equation.DSMT4">
                  <p:embed/>
                </p:oleObj>
              </mc:Choice>
              <mc:Fallback>
                <p:oleObj name="Equation" r:id="rId18" imgW="672840" imgH="304560" progId="Equation.DSMT4">
                  <p:embed/>
                  <p:pic>
                    <p:nvPicPr>
                      <p:cNvPr id="1536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4775" y="1944688"/>
                        <a:ext cx="673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788967"/>
              </p:ext>
            </p:extLst>
          </p:nvPr>
        </p:nvGraphicFramePr>
        <p:xfrm>
          <a:off x="6692900" y="1331913"/>
          <a:ext cx="1651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20" imgW="1650960" imgH="482400" progId="Equation.DSMT4">
                  <p:embed/>
                </p:oleObj>
              </mc:Choice>
              <mc:Fallback>
                <p:oleObj name="Equation" r:id="rId20" imgW="1650960" imgH="482400" progId="Equation.DSMT4">
                  <p:embed/>
                  <p:pic>
                    <p:nvPicPr>
                      <p:cNvPr id="1537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2900" y="1331913"/>
                        <a:ext cx="1651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515674"/>
              </p:ext>
            </p:extLst>
          </p:nvPr>
        </p:nvGraphicFramePr>
        <p:xfrm>
          <a:off x="6684963" y="1914525"/>
          <a:ext cx="1612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22" imgW="1612800" imgH="482400" progId="Equation.DSMT4">
                  <p:embed/>
                </p:oleObj>
              </mc:Choice>
              <mc:Fallback>
                <p:oleObj name="Equation" r:id="rId22" imgW="1612800" imgH="482400" progId="Equation.DSMT4">
                  <p:embed/>
                  <p:pic>
                    <p:nvPicPr>
                      <p:cNvPr id="1537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4963" y="1914525"/>
                        <a:ext cx="1612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0775421"/>
              </p:ext>
            </p:extLst>
          </p:nvPr>
        </p:nvGraphicFramePr>
        <p:xfrm>
          <a:off x="6683375" y="2493963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24" imgW="1282680" imgH="291960" progId="Equation.DSMT4">
                  <p:embed/>
                </p:oleObj>
              </mc:Choice>
              <mc:Fallback>
                <p:oleObj name="Equation" r:id="rId24" imgW="1282680" imgH="291960" progId="Equation.DSMT4">
                  <p:embed/>
                  <p:pic>
                    <p:nvPicPr>
                      <p:cNvPr id="1537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3375" y="2493963"/>
                        <a:ext cx="1282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5636502"/>
              </p:ext>
            </p:extLst>
          </p:nvPr>
        </p:nvGraphicFramePr>
        <p:xfrm>
          <a:off x="8064500" y="2502361"/>
          <a:ext cx="495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26" imgW="495000" imgH="304560" progId="Equation.DSMT4">
                  <p:embed/>
                </p:oleObj>
              </mc:Choice>
              <mc:Fallback>
                <p:oleObj name="Equation" r:id="rId26" imgW="495000" imgH="304560" progId="Equation.DSMT4">
                  <p:embed/>
                  <p:pic>
                    <p:nvPicPr>
                      <p:cNvPr id="1537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500" y="2502361"/>
                        <a:ext cx="4953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4389458"/>
              </p:ext>
            </p:extLst>
          </p:nvPr>
        </p:nvGraphicFramePr>
        <p:xfrm>
          <a:off x="819405" y="4054475"/>
          <a:ext cx="2260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28" imgW="2260440" imgH="685800" progId="Equation.DSMT4">
                  <p:embed/>
                </p:oleObj>
              </mc:Choice>
              <mc:Fallback>
                <p:oleObj name="Equation" r:id="rId28" imgW="2260440" imgH="685800" progId="Equation.DSMT4">
                  <p:embed/>
                  <p:pic>
                    <p:nvPicPr>
                      <p:cNvPr id="1537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405" y="4054475"/>
                        <a:ext cx="22606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123683"/>
              </p:ext>
            </p:extLst>
          </p:nvPr>
        </p:nvGraphicFramePr>
        <p:xfrm>
          <a:off x="759843" y="4822825"/>
          <a:ext cx="2070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30" imgW="2070000" imgH="533160" progId="Equation.DSMT4">
                  <p:embed/>
                </p:oleObj>
              </mc:Choice>
              <mc:Fallback>
                <p:oleObj name="Equation" r:id="rId30" imgW="2070000" imgH="533160" progId="Equation.DSMT4">
                  <p:embed/>
                  <p:pic>
                    <p:nvPicPr>
                      <p:cNvPr id="1537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843" y="4822825"/>
                        <a:ext cx="2070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0989692"/>
              </p:ext>
            </p:extLst>
          </p:nvPr>
        </p:nvGraphicFramePr>
        <p:xfrm>
          <a:off x="735656" y="5473751"/>
          <a:ext cx="160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32" imgW="1600200" imgH="482400" progId="Equation.DSMT4">
                  <p:embed/>
                </p:oleObj>
              </mc:Choice>
              <mc:Fallback>
                <p:oleObj name="Equation" r:id="rId32" imgW="1600200" imgH="482400" progId="Equation.DSMT4">
                  <p:embed/>
                  <p:pic>
                    <p:nvPicPr>
                      <p:cNvPr id="1537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656" y="5473751"/>
                        <a:ext cx="1600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377410"/>
              </p:ext>
            </p:extLst>
          </p:nvPr>
        </p:nvGraphicFramePr>
        <p:xfrm>
          <a:off x="4260412" y="3214689"/>
          <a:ext cx="3897313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34" imgW="4089240" imgH="609480" progId="Equation.DSMT4">
                  <p:embed/>
                </p:oleObj>
              </mc:Choice>
              <mc:Fallback>
                <p:oleObj name="Equation" r:id="rId34" imgW="4089240" imgH="609480" progId="Equation.DSMT4">
                  <p:embed/>
                  <p:pic>
                    <p:nvPicPr>
                      <p:cNvPr id="1537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0412" y="3214689"/>
                        <a:ext cx="3897313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8360059"/>
              </p:ext>
            </p:extLst>
          </p:nvPr>
        </p:nvGraphicFramePr>
        <p:xfrm>
          <a:off x="4658078" y="3948411"/>
          <a:ext cx="2819520" cy="580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36" imgW="2958840" imgH="609480" progId="Equation.DSMT4">
                  <p:embed/>
                </p:oleObj>
              </mc:Choice>
              <mc:Fallback>
                <p:oleObj name="Equation" r:id="rId36" imgW="2958840" imgH="609480" progId="Equation.DSMT4">
                  <p:embed/>
                  <p:pic>
                    <p:nvPicPr>
                      <p:cNvPr id="1537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8078" y="3948411"/>
                        <a:ext cx="2819520" cy="5808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2493118"/>
              </p:ext>
            </p:extLst>
          </p:nvPr>
        </p:nvGraphicFramePr>
        <p:xfrm>
          <a:off x="4667603" y="4667549"/>
          <a:ext cx="2722712" cy="580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38" imgW="2857320" imgH="609480" progId="Equation.DSMT4">
                  <p:embed/>
                </p:oleObj>
              </mc:Choice>
              <mc:Fallback>
                <p:oleObj name="Equation" r:id="rId38" imgW="2857320" imgH="609480" progId="Equation.DSMT4">
                  <p:embed/>
                  <p:pic>
                    <p:nvPicPr>
                      <p:cNvPr id="1537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603" y="4667549"/>
                        <a:ext cx="2722712" cy="5808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3701800"/>
              </p:ext>
            </p:extLst>
          </p:nvPr>
        </p:nvGraphicFramePr>
        <p:xfrm>
          <a:off x="4659666" y="5358111"/>
          <a:ext cx="2105564" cy="5324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40" imgW="2209680" imgH="558720" progId="Equation.DSMT4">
                  <p:embed/>
                </p:oleObj>
              </mc:Choice>
              <mc:Fallback>
                <p:oleObj name="Equation" r:id="rId40" imgW="2209680" imgH="558720" progId="Equation.DSMT4">
                  <p:embed/>
                  <p:pic>
                    <p:nvPicPr>
                      <p:cNvPr id="1538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666" y="5358111"/>
                        <a:ext cx="2105564" cy="5324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3393236"/>
              </p:ext>
            </p:extLst>
          </p:nvPr>
        </p:nvGraphicFramePr>
        <p:xfrm>
          <a:off x="4658078" y="5981999"/>
          <a:ext cx="1052782" cy="5324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42" imgW="1104840" imgH="558720" progId="Equation.DSMT4">
                  <p:embed/>
                </p:oleObj>
              </mc:Choice>
              <mc:Fallback>
                <p:oleObj name="Equation" r:id="rId42" imgW="1104840" imgH="558720" progId="Equation.DSMT4">
                  <p:embed/>
                  <p:pic>
                    <p:nvPicPr>
                      <p:cNvPr id="15381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8078" y="5981999"/>
                        <a:ext cx="1052782" cy="5324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4828563"/>
              </p:ext>
            </p:extLst>
          </p:nvPr>
        </p:nvGraphicFramePr>
        <p:xfrm>
          <a:off x="6047602" y="6069260"/>
          <a:ext cx="677653" cy="3267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44" imgW="711000" imgH="342720" progId="Equation.DSMT4">
                  <p:embed/>
                </p:oleObj>
              </mc:Choice>
              <mc:Fallback>
                <p:oleObj name="Equation" r:id="rId44" imgW="711000" imgH="342720" progId="Equation.DSMT4">
                  <p:embed/>
                  <p:pic>
                    <p:nvPicPr>
                      <p:cNvPr id="1538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7602" y="6069260"/>
                        <a:ext cx="677653" cy="3267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889920"/>
              </p:ext>
            </p:extLst>
          </p:nvPr>
        </p:nvGraphicFramePr>
        <p:xfrm>
          <a:off x="705705" y="6122865"/>
          <a:ext cx="838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46" imgW="838080" imgH="304560" progId="Equation.DSMT4">
                  <p:embed/>
                </p:oleObj>
              </mc:Choice>
              <mc:Fallback>
                <p:oleObj name="Equation" r:id="rId46" imgW="838080" imgH="304560" progId="Equation.DSMT4">
                  <p:embed/>
                  <p:pic>
                    <p:nvPicPr>
                      <p:cNvPr id="25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705" y="6122865"/>
                        <a:ext cx="8382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" y="0"/>
            <a:ext cx="7467600" cy="667897"/>
          </a:xfrm>
        </p:spPr>
        <p:txBody>
          <a:bodyPr/>
          <a:lstStyle/>
          <a:p>
            <a:r>
              <a:rPr lang="en-CA" dirty="0"/>
              <a:t>Definitions of an absolute Value: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0" y="729908"/>
            <a:ext cx="11631490" cy="791308"/>
          </a:xfrm>
        </p:spPr>
        <p:txBody>
          <a:bodyPr>
            <a:normAutofit/>
          </a:bodyPr>
          <a:lstStyle/>
          <a:p>
            <a:r>
              <a:rPr lang="en-CA" dirty="0"/>
              <a:t>There are two ways to define what an absolute value is in senior math courses: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85763" y="1701751"/>
            <a:ext cx="3043236" cy="1477108"/>
            <a:chOff x="498665" y="1730326"/>
            <a:chExt cx="2454509" cy="1012874"/>
          </a:xfrm>
        </p:grpSpPr>
        <p:graphicFrame>
          <p:nvGraphicFramePr>
            <p:cNvPr id="4" name="Object 3"/>
            <p:cNvGraphicFramePr>
              <a:graphicFrameLocks noChangeAspect="1"/>
            </p:cNvGraphicFramePr>
            <p:nvPr/>
          </p:nvGraphicFramePr>
          <p:xfrm>
            <a:off x="498665" y="1817445"/>
            <a:ext cx="2454509" cy="8839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6" name="Equation" r:id="rId4" imgW="1269720" imgH="457200" progId="Equation.DSMT4">
                    <p:embed/>
                  </p:oleObj>
                </mc:Choice>
                <mc:Fallback>
                  <p:oleObj name="Equation" r:id="rId4" imgW="1269720" imgH="457200" progId="Equation.DSMT4">
                    <p:embed/>
                    <p:pic>
                      <p:nvPicPr>
                        <p:cNvPr id="4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8665" y="1817445"/>
                          <a:ext cx="2454509" cy="8839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Rectangle 4"/>
            <p:cNvSpPr/>
            <p:nvPr/>
          </p:nvSpPr>
          <p:spPr>
            <a:xfrm flipH="1">
              <a:off x="2768152" y="1730326"/>
              <a:ext cx="156419" cy="10128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731163" y="1575134"/>
            <a:ext cx="7070187" cy="738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If “x” is greater than zero (positive), then the abs of “x” will just be “x” (stays positive)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74065" y="2360595"/>
            <a:ext cx="7941659" cy="10618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If “x” is less than zero (negative), then the abs of “x” will be “x” times negative one.  A negative value multiplied negative one stays positive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267382" y="2080444"/>
            <a:ext cx="457200" cy="14748"/>
          </a:xfrm>
          <a:prstGeom prst="straightConnector1">
            <a:avLst/>
          </a:prstGeom>
          <a:ln w="508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cxnSpLocks/>
            <a:endCxn id="8" idx="1"/>
          </p:cNvCxnSpPr>
          <p:nvPr/>
        </p:nvCxnSpPr>
        <p:spPr>
          <a:xfrm>
            <a:off x="3213304" y="2808031"/>
            <a:ext cx="360761" cy="83479"/>
          </a:xfrm>
          <a:prstGeom prst="straightConnector1">
            <a:avLst/>
          </a:prstGeom>
          <a:ln w="508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>
          <a:xfrm>
            <a:off x="199869" y="3559603"/>
            <a:ext cx="8138160" cy="79130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400" b="1" u="sng" dirty="0">
                <a:solidFill>
                  <a:srgbClr val="FF0000"/>
                </a:solidFill>
              </a:rPr>
              <a:t>Square Root of a Square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059711"/>
              </p:ext>
            </p:extLst>
          </p:nvPr>
        </p:nvGraphicFramePr>
        <p:xfrm>
          <a:off x="551123" y="3999536"/>
          <a:ext cx="1751403" cy="1008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6" imgW="596880" imgH="291960" progId="Equation.DSMT4">
                  <p:embed/>
                </p:oleObj>
              </mc:Choice>
              <mc:Fallback>
                <p:oleObj name="Equation" r:id="rId6" imgW="59688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23" y="3999536"/>
                        <a:ext cx="1751403" cy="10088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644048" y="4104903"/>
            <a:ext cx="9088916" cy="738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Despite whether if “x” is negative or positive, when we square it, it will always be a positive value.  Then we square root it, making it positive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851F0EC-5AA0-47EB-A52E-BB476EFF809E}"/>
              </a:ext>
            </a:extLst>
          </p:cNvPr>
          <p:cNvSpPr txBox="1"/>
          <p:nvPr/>
        </p:nvSpPr>
        <p:spPr>
          <a:xfrm>
            <a:off x="168813" y="1232234"/>
            <a:ext cx="3751348" cy="4154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sz="2100" b="1" u="sng" dirty="0">
                <a:solidFill>
                  <a:srgbClr val="FF0000"/>
                </a:solidFill>
              </a:rPr>
              <a:t>PIECE-WISE FUNCTION: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F118870-C57C-4699-B576-054139D6843D}"/>
              </a:ext>
            </a:extLst>
          </p:cNvPr>
          <p:cNvSpPr txBox="1"/>
          <p:nvPr/>
        </p:nvSpPr>
        <p:spPr>
          <a:xfrm>
            <a:off x="142330" y="5054329"/>
            <a:ext cx="5277970" cy="738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NOTE:  When we square root a positive value, we should get only ONE answer!!</a:t>
            </a:r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5D689755-3647-4ACA-894A-094E046E87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1904574"/>
              </p:ext>
            </p:extLst>
          </p:nvPr>
        </p:nvGraphicFramePr>
        <p:xfrm>
          <a:off x="400222" y="5814993"/>
          <a:ext cx="1208240" cy="9162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8" imgW="355320" imgH="228600" progId="Equation.DSMT4">
                  <p:embed/>
                </p:oleObj>
              </mc:Choice>
              <mc:Fallback>
                <p:oleObj name="Equation" r:id="rId8" imgW="355320" imgH="22860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5D689755-3647-4ACA-894A-094E046E87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222" y="5814993"/>
                        <a:ext cx="1208240" cy="9162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3045C780-02BD-4461-9CB5-05E243A98C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291506"/>
              </p:ext>
            </p:extLst>
          </p:nvPr>
        </p:nvGraphicFramePr>
        <p:xfrm>
          <a:off x="1707442" y="5887690"/>
          <a:ext cx="462880" cy="84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10" imgW="114120" imgH="177480" progId="Equation.DSMT4">
                  <p:embed/>
                </p:oleObj>
              </mc:Choice>
              <mc:Fallback>
                <p:oleObj name="Equation" r:id="rId10" imgW="11412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3045C780-02BD-4461-9CB5-05E243A98C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7442" y="5887690"/>
                        <a:ext cx="462880" cy="844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0FE355B4-2308-4F8F-B9A5-5DC6A3E98B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4445860"/>
              </p:ext>
            </p:extLst>
          </p:nvPr>
        </p:nvGraphicFramePr>
        <p:xfrm>
          <a:off x="2881313" y="6000750"/>
          <a:ext cx="2519362" cy="71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12" imgW="1104840" imgH="266400" progId="Equation.DSMT4">
                  <p:embed/>
                </p:oleObj>
              </mc:Choice>
              <mc:Fallback>
                <p:oleObj name="Equation" r:id="rId12" imgW="1104840" imgH="26640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0FE355B4-2308-4F8F-B9A5-5DC6A3E98B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1313" y="6000750"/>
                        <a:ext cx="2519362" cy="7163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B93BAB59-3D72-44C2-8E6D-637B6E25DC93}"/>
              </a:ext>
            </a:extLst>
          </p:cNvPr>
          <p:cNvSpPr txBox="1"/>
          <p:nvPr/>
        </p:nvSpPr>
        <p:spPr>
          <a:xfrm>
            <a:off x="6165099" y="5184584"/>
            <a:ext cx="2713463" cy="10618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The plus or minus is only there if we are solving equations:</a:t>
            </a:r>
            <a:endParaRPr lang="en-CA" sz="2100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D8FD5F36-AD07-4E3B-83FF-0DE036EC3B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7874539"/>
              </p:ext>
            </p:extLst>
          </p:nvPr>
        </p:nvGraphicFramePr>
        <p:xfrm>
          <a:off x="8905186" y="5038056"/>
          <a:ext cx="1252365" cy="692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14" imgW="431640" imgH="203040" progId="Equation.DSMT4">
                  <p:embed/>
                </p:oleObj>
              </mc:Choice>
              <mc:Fallback>
                <p:oleObj name="Equation" r:id="rId14" imgW="431640" imgH="20304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D8FD5F36-AD07-4E3B-83FF-0DE036EC3B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5186" y="5038056"/>
                        <a:ext cx="1252365" cy="6922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07017912-864A-47A0-A431-F08863BE8F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333394"/>
              </p:ext>
            </p:extLst>
          </p:nvPr>
        </p:nvGraphicFramePr>
        <p:xfrm>
          <a:off x="8822194" y="5610113"/>
          <a:ext cx="1445524" cy="6535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16" imgW="660240" imgH="253800" progId="Equation.DSMT4">
                  <p:embed/>
                </p:oleObj>
              </mc:Choice>
              <mc:Fallback>
                <p:oleObj name="Equation" r:id="rId16" imgW="660240" imgH="2538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07017912-864A-47A0-A431-F08863BE8F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2194" y="5610113"/>
                        <a:ext cx="1445524" cy="6535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1B5AD808-5DEB-4E2A-906C-D082705294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8373842"/>
              </p:ext>
            </p:extLst>
          </p:nvPr>
        </p:nvGraphicFramePr>
        <p:xfrm>
          <a:off x="9188927" y="6231092"/>
          <a:ext cx="1144893" cy="5387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8" imgW="444240" imgH="177480" progId="Equation.DSMT4">
                  <p:embed/>
                </p:oleObj>
              </mc:Choice>
              <mc:Fallback>
                <p:oleObj name="Equation" r:id="rId18" imgW="44424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1B5AD808-5DEB-4E2A-906C-D082705294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88927" y="6231092"/>
                        <a:ext cx="1144893" cy="53877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3" grpId="0"/>
      <p:bldP spid="17" grpId="0" animBg="1"/>
      <p:bldP spid="22" grpId="0" animBg="1"/>
      <p:bldP spid="26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849C0-3B69-40A3-A869-AE2F78CC76A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67158" y="912966"/>
            <a:ext cx="4288665" cy="77595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Which is bigger?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005841E-0891-442D-B2D8-D059FB52BB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8676794"/>
              </p:ext>
            </p:extLst>
          </p:nvPr>
        </p:nvGraphicFramePr>
        <p:xfrm>
          <a:off x="382679" y="1356282"/>
          <a:ext cx="3479800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4" imgW="1130040" imgH="253800" progId="Equation.DSMT4">
                  <p:embed/>
                </p:oleObj>
              </mc:Choice>
              <mc:Fallback>
                <p:oleObj name="Equation" r:id="rId4" imgW="113004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005841E-0891-442D-B2D8-D059FB52BB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2679" y="1356282"/>
                        <a:ext cx="3479800" cy="782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6A492FE-FFEC-4893-B1B1-7377D7291D08}"/>
              </a:ext>
            </a:extLst>
          </p:cNvPr>
          <p:cNvSpPr txBox="1">
            <a:spLocks/>
          </p:cNvSpPr>
          <p:nvPr/>
        </p:nvSpPr>
        <p:spPr>
          <a:xfrm>
            <a:off x="6713721" y="913534"/>
            <a:ext cx="4288665" cy="7759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Which is smaller?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64B0AF0-2B5F-4CE3-B9EC-CCF3654446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6047958"/>
              </p:ext>
            </p:extLst>
          </p:nvPr>
        </p:nvGraphicFramePr>
        <p:xfrm>
          <a:off x="6721054" y="1356090"/>
          <a:ext cx="3282950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6" imgW="1066680" imgH="253800" progId="Equation.DSMT4">
                  <p:embed/>
                </p:oleObj>
              </mc:Choice>
              <mc:Fallback>
                <p:oleObj name="Equation" r:id="rId6" imgW="106668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64B0AF0-2B5F-4CE3-B9EC-CCF3654446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721054" y="1356090"/>
                        <a:ext cx="3282950" cy="782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9E4A133-EF02-4F59-98F5-61CE91075379}"/>
              </a:ext>
            </a:extLst>
          </p:cNvPr>
          <p:cNvSpPr txBox="1">
            <a:spLocks/>
          </p:cNvSpPr>
          <p:nvPr/>
        </p:nvSpPr>
        <p:spPr>
          <a:xfrm>
            <a:off x="211934" y="261135"/>
            <a:ext cx="4288665" cy="7759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/>
              <a:t>Practice: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F3D9EF-C12A-4ED6-AC25-0B4C1B6FFCA6}"/>
              </a:ext>
            </a:extLst>
          </p:cNvPr>
          <p:cNvSpPr txBox="1"/>
          <p:nvPr/>
        </p:nvSpPr>
        <p:spPr>
          <a:xfrm>
            <a:off x="324494" y="3305256"/>
            <a:ext cx="91743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Example 2: Order the numbers from least to Greatest.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3F879BC-C32E-4FCC-BA75-2A28E2CDCC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483791"/>
              </p:ext>
            </p:extLst>
          </p:nvPr>
        </p:nvGraphicFramePr>
        <p:xfrm>
          <a:off x="476747" y="4013434"/>
          <a:ext cx="6565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8" imgW="6565680" imgH="482400" progId="Equation.DSMT4">
                  <p:embed/>
                </p:oleObj>
              </mc:Choice>
              <mc:Fallback>
                <p:oleObj name="Equation" r:id="rId8" imgW="6565680" imgH="4824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3F879BC-C32E-4FCC-BA75-2A28E2CDCC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747" y="4013434"/>
                        <a:ext cx="6565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>
            <a:extLst>
              <a:ext uri="{FF2B5EF4-FFF2-40B4-BE49-F238E27FC236}">
                <a16:creationId xmlns:a16="http://schemas.microsoft.com/office/drawing/2014/main" id="{60FC218C-0AC4-46F9-A15B-DCF54927E4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442780"/>
              </p:ext>
            </p:extLst>
          </p:nvPr>
        </p:nvGraphicFramePr>
        <p:xfrm>
          <a:off x="458811" y="5448749"/>
          <a:ext cx="6819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0" imgW="6819840" imgH="482400" progId="Equation.DSMT4">
                  <p:embed/>
                </p:oleObj>
              </mc:Choice>
              <mc:Fallback>
                <p:oleObj name="Equation" r:id="rId10" imgW="6819840" imgH="482400" progId="Equation.DSMT4">
                  <p:embed/>
                  <p:pic>
                    <p:nvPicPr>
                      <p:cNvPr id="10" name="Object 11">
                        <a:extLst>
                          <a:ext uri="{FF2B5EF4-FFF2-40B4-BE49-F238E27FC236}">
                            <a16:creationId xmlns:a16="http://schemas.microsoft.com/office/drawing/2014/main" id="{60FC218C-0AC4-46F9-A15B-DCF54927E4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811" y="5448749"/>
                        <a:ext cx="6819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6251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45670" y="209516"/>
            <a:ext cx="91743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Example 2: Order the numbers from least to Greatest.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897923" y="917694"/>
          <a:ext cx="6565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4" imgW="6565680" imgH="482400" progId="Equation.DSMT4">
                  <p:embed/>
                </p:oleObj>
              </mc:Choice>
              <mc:Fallback>
                <p:oleObj name="Equation" r:id="rId4" imgW="6565680" imgH="4824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7923" y="917694"/>
                        <a:ext cx="6565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/>
        </p:nvGraphicFramePr>
        <p:xfrm>
          <a:off x="1924055" y="3146223"/>
          <a:ext cx="6819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6" imgW="6819840" imgH="482400" progId="Equation.DSMT4">
                  <p:embed/>
                </p:oleObj>
              </mc:Choice>
              <mc:Fallback>
                <p:oleObj name="Equation" r:id="rId6" imgW="6819840" imgH="482400" progId="Equation.DSMT4">
                  <p:embed/>
                  <p:pic>
                    <p:nvPicPr>
                      <p:cNvPr id="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055" y="3146223"/>
                        <a:ext cx="6819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2"/>
          <p:cNvGraphicFramePr>
            <a:graphicFrameLocks noChangeAspect="1"/>
          </p:cNvGraphicFramePr>
          <p:nvPr/>
        </p:nvGraphicFramePr>
        <p:xfrm>
          <a:off x="2368550" y="1624846"/>
          <a:ext cx="5930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8" imgW="5930640" imgH="482400" progId="Equation.DSMT4">
                  <p:embed/>
                </p:oleObj>
              </mc:Choice>
              <mc:Fallback>
                <p:oleObj name="Equation" r:id="rId8" imgW="5930640" imgH="482400" progId="Equation.DSMT4">
                  <p:embed/>
                  <p:pic>
                    <p:nvPicPr>
                      <p:cNvPr id="7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8550" y="1624846"/>
                        <a:ext cx="5930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3"/>
          <p:cNvGraphicFramePr>
            <a:graphicFrameLocks noChangeAspect="1"/>
          </p:cNvGraphicFramePr>
          <p:nvPr/>
        </p:nvGraphicFramePr>
        <p:xfrm>
          <a:off x="2383128" y="3867095"/>
          <a:ext cx="6096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0" imgW="6095880" imgH="482400" progId="Equation.DSMT4">
                  <p:embed/>
                </p:oleObj>
              </mc:Choice>
              <mc:Fallback>
                <p:oleObj name="Equation" r:id="rId10" imgW="6095880" imgH="482400" progId="Equation.DSMT4">
                  <p:embed/>
                  <p:pic>
                    <p:nvPicPr>
                      <p:cNvPr id="8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128" y="3867095"/>
                        <a:ext cx="6096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4F1A-9E90-458F-A40E-41CC289C5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650779"/>
          </a:xfrm>
        </p:spPr>
        <p:txBody>
          <a:bodyPr/>
          <a:lstStyle/>
          <a:p>
            <a:r>
              <a:rPr lang="en-US" dirty="0"/>
              <a:t>Absolute Values as a Function: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716923-575E-4AF7-94F2-9EBB4DEEDE71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24856" y="972238"/>
                <a:ext cx="11751325" cy="2637737"/>
              </a:xfrm>
            </p:spPr>
            <p:txBody>
              <a:bodyPr/>
              <a:lstStyle/>
              <a:p>
                <a:r>
                  <a:rPr lang="en-US" dirty="0"/>
                  <a:t>When given the absolute value of a variable: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US" dirty="0"/>
                  <a:t>, the value of ‘x’ can be either  3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−3.  </m:t>
                    </m:r>
                  </m:oMath>
                </a14:m>
                <a:r>
                  <a:rPr lang="en-US" dirty="0"/>
                  <a:t> (TWO answers)</a:t>
                </a:r>
              </a:p>
              <a:p>
                <a:r>
                  <a:rPr lang="en-US" dirty="0"/>
                  <a:t>This is because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US" dirty="0"/>
                  <a:t>   and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endParaRPr lang="en-US" dirty="0"/>
              </a:p>
              <a:p>
                <a:r>
                  <a:rPr lang="en-US" dirty="0"/>
                  <a:t>Likewise if we have: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dirty="0"/>
                  <a:t>, that means we have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+5=7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+5=−7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So we will end up with two answers!!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                                   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𝑜𝑟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=−12</m:t>
                    </m:r>
                  </m:oMath>
                </a14:m>
                <a:endParaRPr lang="en-US" dirty="0"/>
              </a:p>
              <a:p>
                <a:r>
                  <a:rPr lang="en-US" dirty="0"/>
                  <a:t>In contrast, suppose we have the following equation: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716923-575E-4AF7-94F2-9EBB4DEEDE7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24856" y="972238"/>
                <a:ext cx="11751325" cy="2637737"/>
              </a:xfrm>
              <a:blipFill>
                <a:blip r:embed="rId3"/>
                <a:stretch>
                  <a:fillRect l="-207" t="-1848" b="-34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84895D6-B65C-4CB1-A1B2-70C3CDE05B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0581288"/>
              </p:ext>
            </p:extLst>
          </p:nvPr>
        </p:nvGraphicFramePr>
        <p:xfrm>
          <a:off x="2506505" y="3725863"/>
          <a:ext cx="213217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4" imgW="838080" imgH="253800" progId="Equation.DSMT4">
                  <p:embed/>
                </p:oleObj>
              </mc:Choice>
              <mc:Fallback>
                <p:oleObj name="Equation" r:id="rId4" imgW="83808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84895D6-B65C-4CB1-A1B2-70C3CDE05B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06505" y="3725863"/>
                        <a:ext cx="2132170" cy="646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07FC4BB-A35E-4434-9E3C-AA8C129288B8}"/>
              </a:ext>
            </a:extLst>
          </p:cNvPr>
          <p:cNvSpPr txBox="1"/>
          <p:nvPr/>
        </p:nvSpPr>
        <p:spPr>
          <a:xfrm>
            <a:off x="4791075" y="3638550"/>
            <a:ext cx="6858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0000"/>
                </a:solidFill>
              </a:rPr>
              <a:t>This equation will have no answers because the absolute value can not be negative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4A96A3E-4AE8-46E0-8C57-FF649AF66A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6758250"/>
              </p:ext>
            </p:extLst>
          </p:nvPr>
        </p:nvGraphicFramePr>
        <p:xfrm>
          <a:off x="2479675" y="4668838"/>
          <a:ext cx="1938338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6" imgW="761760" imgH="253800" progId="Equation.DSMT4">
                  <p:embed/>
                </p:oleObj>
              </mc:Choice>
              <mc:Fallback>
                <p:oleObj name="Equation" r:id="rId6" imgW="76176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4A96A3E-4AE8-46E0-8C57-FF649AF66A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79675" y="4668838"/>
                        <a:ext cx="1938338" cy="646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5BEB12B-532E-4D85-A577-2E3DC59E6F73}"/>
              </a:ext>
            </a:extLst>
          </p:cNvPr>
          <p:cNvSpPr txBox="1"/>
          <p:nvPr/>
        </p:nvSpPr>
        <p:spPr>
          <a:xfrm>
            <a:off x="4752975" y="4733925"/>
            <a:ext cx="6858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FF0000"/>
                </a:solidFill>
              </a:rPr>
              <a:t>This equation will have TWO answers because the equations inside the radical can be 20 or -20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2E15172-9604-46E1-AFC8-FBB448D08B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639325"/>
              </p:ext>
            </p:extLst>
          </p:nvPr>
        </p:nvGraphicFramePr>
        <p:xfrm>
          <a:off x="696913" y="5468938"/>
          <a:ext cx="180816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8" imgW="711000" imgH="177480" progId="Equation.DSMT4">
                  <p:embed/>
                </p:oleObj>
              </mc:Choice>
              <mc:Fallback>
                <p:oleObj name="Equation" r:id="rId8" imgW="71100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2E15172-9604-46E1-AFC8-FBB448D08B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96913" y="5468938"/>
                        <a:ext cx="1808162" cy="452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D4C0F99-D03B-4487-A709-FCFAF23D7A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6944482"/>
              </p:ext>
            </p:extLst>
          </p:nvPr>
        </p:nvGraphicFramePr>
        <p:xfrm>
          <a:off x="3408363" y="5497513"/>
          <a:ext cx="2001837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10" imgW="787320" imgH="177480" progId="Equation.DSMT4">
                  <p:embed/>
                </p:oleObj>
              </mc:Choice>
              <mc:Fallback>
                <p:oleObj name="Equation" r:id="rId10" imgW="78732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D4C0F99-D03B-4487-A709-FCFAF23D7AB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408363" y="5497513"/>
                        <a:ext cx="2001837" cy="452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948CC5C-C14F-45AC-AEDF-C9807CDCF1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8845915"/>
              </p:ext>
            </p:extLst>
          </p:nvPr>
        </p:nvGraphicFramePr>
        <p:xfrm>
          <a:off x="1211263" y="5945188"/>
          <a:ext cx="129222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12" imgW="507960" imgH="177480" progId="Equation.DSMT4">
                  <p:embed/>
                </p:oleObj>
              </mc:Choice>
              <mc:Fallback>
                <p:oleObj name="Equation" r:id="rId12" imgW="50796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948CC5C-C14F-45AC-AEDF-C9807CDCF1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211263" y="5945188"/>
                        <a:ext cx="1292225" cy="452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C396913-AC04-4377-9025-44C36CEA10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140539"/>
              </p:ext>
            </p:extLst>
          </p:nvPr>
        </p:nvGraphicFramePr>
        <p:xfrm>
          <a:off x="1370013" y="6405563"/>
          <a:ext cx="135731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14" imgW="533160" imgH="177480" progId="Equation.DSMT4">
                  <p:embed/>
                </p:oleObj>
              </mc:Choice>
              <mc:Fallback>
                <p:oleObj name="Equation" r:id="rId14" imgW="53316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C396913-AC04-4377-9025-44C36CEA10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370013" y="6405563"/>
                        <a:ext cx="1357312" cy="452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2B5EAB24-BA3A-4EBA-A274-169F7FED11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4060504"/>
              </p:ext>
            </p:extLst>
          </p:nvPr>
        </p:nvGraphicFramePr>
        <p:xfrm>
          <a:off x="3765550" y="5945188"/>
          <a:ext cx="151765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16" imgW="596880" imgH="177480" progId="Equation.DSMT4">
                  <p:embed/>
                </p:oleObj>
              </mc:Choice>
              <mc:Fallback>
                <p:oleObj name="Equation" r:id="rId16" imgW="59688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2B5EAB24-BA3A-4EBA-A274-169F7FED11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765550" y="5945188"/>
                        <a:ext cx="1517650" cy="452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5F2D7725-4FF0-4158-80CB-89CDF08762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648791"/>
              </p:ext>
            </p:extLst>
          </p:nvPr>
        </p:nvGraphicFramePr>
        <p:xfrm>
          <a:off x="4005263" y="6405563"/>
          <a:ext cx="142240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18" imgW="558720" imgH="177480" progId="Equation.DSMT4">
                  <p:embed/>
                </p:oleObj>
              </mc:Choice>
              <mc:Fallback>
                <p:oleObj name="Equation" r:id="rId18" imgW="55872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5F2D7725-4FF0-4158-80CB-89CDF08762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005263" y="6405563"/>
                        <a:ext cx="1422400" cy="452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5672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1EE351-B3EF-408D-B04E-2FB93A95FE0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558756" y="329754"/>
                <a:ext cx="8268236" cy="65360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If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=12</m:t>
                    </m:r>
                  </m:oMath>
                </a14:m>
                <a:r>
                  <a:rPr lang="en-CA" dirty="0"/>
                  <a:t>, what are the possible value(s) of “x”?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1EE351-B3EF-408D-B04E-2FB93A95FE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558756" y="329754"/>
                <a:ext cx="8268236" cy="653603"/>
              </a:xfrm>
              <a:blipFill>
                <a:blip r:embed="rId3"/>
                <a:stretch>
                  <a:fillRect l="-1180" t="-74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14E64E6-6F5A-404D-BDBE-92F2A82238C6}"/>
              </a:ext>
            </a:extLst>
          </p:cNvPr>
          <p:cNvSpPr txBox="1">
            <a:spLocks/>
          </p:cNvSpPr>
          <p:nvPr/>
        </p:nvSpPr>
        <p:spPr>
          <a:xfrm>
            <a:off x="541987" y="1118988"/>
            <a:ext cx="3415047" cy="485426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a) x = 9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b) x = – 9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c) x = 15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d) x = – 15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e) x = –15 or x = 9</a:t>
            </a:r>
          </a:p>
          <a:p>
            <a:pPr marL="0" indent="0">
              <a:buNone/>
            </a:pPr>
            <a:br>
              <a:rPr lang="en-CA" dirty="0"/>
            </a:br>
            <a:r>
              <a:rPr lang="en-CA" dirty="0"/>
              <a:t>f) x = –9 or x = 15</a:t>
            </a:r>
          </a:p>
        </p:txBody>
      </p:sp>
    </p:spTree>
    <p:extLst>
      <p:ext uri="{BB962C8B-B14F-4D97-AF65-F5344CB8AC3E}">
        <p14:creationId xmlns:p14="http://schemas.microsoft.com/office/powerpoint/2010/main" val="1968016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9AACD-F736-4DD9-A67C-3850651726B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0994" y="249127"/>
            <a:ext cx="8358389" cy="74697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Which of the following equations will have no solutions?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89520161-B7A9-4FEA-BC8F-8E4CF16D818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4457" y="969941"/>
                <a:ext cx="5029199" cy="4977685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CA" dirty="0"/>
                  <a:t>a)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−5</m:t>
                        </m:r>
                      </m:e>
                    </m:d>
                    <m:r>
                      <a:rPr lang="en-CA" i="1">
                        <a:latin typeface="Cambria Math" panose="02040503050406030204" pitchFamily="18" charset="0"/>
                      </a:rPr>
                      <m:t>=20</m:t>
                    </m:r>
                  </m:oMath>
                </a14:m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b)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+4</m:t>
                        </m:r>
                      </m:e>
                    </m:d>
                    <m:r>
                      <a:rPr lang="en-CA" i="1">
                        <a:latin typeface="Cambria Math" panose="02040503050406030204" pitchFamily="18" charset="0"/>
                      </a:rPr>
                      <m:t>=−7</m:t>
                    </m:r>
                  </m:oMath>
                </a14:m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c) </a:t>
                </a:r>
                <a14:m>
                  <m:oMath xmlns:m="http://schemas.openxmlformats.org/officeDocument/2006/math">
                    <m:r>
                      <a:rPr lang="en-CA">
                        <a:latin typeface="Cambria Math" panose="02040503050406030204" pitchFamily="18" charset="0"/>
                      </a:rPr>
                      <m:t>−2</m:t>
                    </m:r>
                    <m:d>
                      <m:dPr>
                        <m:begChr m:val="|"/>
                        <m:endChr m:val="|"/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en-CA" i="1">
                        <a:latin typeface="Cambria Math" panose="02040503050406030204" pitchFamily="18" charset="0"/>
                      </a:rPr>
                      <m:t>=−10</m:t>
                    </m:r>
                  </m:oMath>
                </a14:m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d) </a:t>
                </a:r>
                <a14:m>
                  <m:oMath xmlns:m="http://schemas.openxmlformats.org/officeDocument/2006/math">
                    <m:r>
                      <a:rPr lang="en-CA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|"/>
                        <m:endChr m:val="|"/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−7</m:t>
                        </m:r>
                      </m:e>
                    </m:d>
                    <m:r>
                      <a:rPr lang="en-CA" i="1">
                        <a:latin typeface="Cambria Math" panose="02040503050406030204" pitchFamily="18" charset="0"/>
                      </a:rPr>
                      <m:t>=13</m:t>
                    </m:r>
                  </m:oMath>
                </a14:m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e)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−5</m:t>
                        </m:r>
                      </m:e>
                    </m:d>
                    <m:r>
                      <a:rPr lang="en-CA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−20</m:t>
                        </m:r>
                      </m:e>
                    </m:d>
                  </m:oMath>
                </a14:m>
                <a:br>
                  <a:rPr lang="en-CA" dirty="0"/>
                </a:b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f) </a:t>
                </a:r>
                <a14:m>
                  <m:oMath xmlns:m="http://schemas.openxmlformats.org/officeDocument/2006/math">
                    <m:r>
                      <a:rPr lang="en-CA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|"/>
                        <m:endChr m:val="|"/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i="1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89520161-B7A9-4FEA-BC8F-8E4CF16D81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457" y="969941"/>
                <a:ext cx="5029199" cy="4977685"/>
              </a:xfrm>
              <a:prstGeom prst="rect">
                <a:avLst/>
              </a:prstGeom>
              <a:blipFill>
                <a:blip r:embed="rId3"/>
                <a:stretch>
                  <a:fillRect l="-1939" t="-9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90028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b293e2bb4677824be5f5293155ded7d9c0cba9c4"/>
  <p:tag name="ISPRING_RESOURCE_PATHS_HASH_2" val="f46ca5c8c83045f8bdfd5f513a1b5ab1d21bf59f"/>
  <p:tag name="ISPRING_ULTRA_SCORM_COURSE_ID" val="A53E9D04-D741-4AF2-990D-6659DD9E727A"/>
  <p:tag name="ISPRING_SCORM_RATE_SLIDES" val="1"/>
  <p:tag name="ISPRING_SCORM_PASSING_SCORE" val="100.0000000000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PRESENTATION_TITLE" val="Section 7.1 Defining and Evaluating Absolute Values"/>
  <p:tag name="ISPRING_RESOURCE_PATHS_HASH_PRESENTER" val="a086388cf43ce82f33d8bba61271cbd35b4a832a"/>
  <p:tag name="ISPRING_PLAYERS_CUSTOMIZATION_2" val="UEsDBBQAAgAIABB4nlAZ0s9XgAMAAE0MAAAYAAAAbm9uZS9jb21tb25fbWVzc2FnZXMubG5nrVfBbts4EL0X6D8QAnrbTbu3PTgOZInJEpZFVaLrpBeCkRiHqCR6Rcmp9+t3SNleu4tAdpyLIJHmvJl5b2bo0c3PqkRr2Ril62vvj6svHpJ1rgtVL6+9Obv9/U8PmVbUhSh1La+9WnvoZvzxw6gU9bITSwnvHz8gNKqkMfBpxvbrv2+kimsvmXA/CHCWkUmEeRL5DzjlWYBjPyWUx5TxbJ4kNGU49MbsWSKjqq4ULfiElEG1bpHpVivdtLJAqkYt/ETkOSCoR1WqdoMqXcjR5y3msAvZlMQc4O37bplEhD3wGQ2xN8a1eCzBjbyRskaNFIVsLsGIaTrzo63xUJnLrS98hsFmOu1xghTDQsgXhP3ljQOwaVP1otpnpLJVA2wiuRZl1+d0y/cQ3MQPppxR7icJn8wZozGP/AmOvPFE5D+GTgc0ZimNeOLHOOIxvmfe2D7PO5ek+Js3ts/Bc/M0xTFIKSIh5iRzugroLImw09WD7tCzWEvUarRW8sWpSNataoCKUhVuI9ewUHeDTIR05kPaU5yxlASM0NgbZ7ppNr/14uzaZ90AnEFFz3bhMC0Pdn/VSAPQPRvaChpkXuhKqPpqCBpihOpJ/Cxb0DS0Wm1BPgKthDEvuimO4jsEGjJM4oBCCgN2YNwW494w+KigNzSNzNthY+Cl7zKzZWRB4pAuOHNCsGRUnWkh4dWqlK103iobishdVh7lkwZmSinWfdYA3dE0mKAZ1Ih/h/mE3oMGQHT0nBN06o3p9JwTDziDgHA2dCb2v5E732UE1LmTzk6aubBKKDfbxmaZWyvdGVixbIKAXPTm6jyYDH+dg2KIH71SAb3VXVddqjW0JCBbNoNAUJQBDkl8x7/OyXd+65PIdaBfaRYb18FFsRZ1LoHYXHRGog3sFapwe1ZiDv/vTv2DRLstyE/bWo5DfP/pXH+Oyv8V9Ym2ldWqHYK2Cdu6/xYvbDm96sIpob8Nfz9g34WZg5F8MT9Ho/8cjgaduDBTp7P1rp44pZzcJZ1Q3t4eD2bWURtjhEVwO4nB4HJ/9SpVpeAmcYLN+QzbjGbQbPrmcxTJQndl4YRVqh+uAcFg6ir5/2n41OjKrZbC7BLbN8CbS7zog0t70OSMqbjXxsn8HEjj7Sxl84nzOeP09hYm0tPT0AlGIPZ3uZCIvtgqXcHSL57uv4y7+I8+H/wP+BdQSwMEFAACAAgAEHieUB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EHieUB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BB4nlB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EHieUN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BB4nlCOc/b6agAAAOUAAAAaAAAAbm9uZS9odG1sX3NraW5fc2V0dGluZ3MuanOr5lIAAqUcJQUrhWowG8xPKi0pyc/TS87PK0nNK9HLyy/KTQSrUVJ2AwMlHZyK88tSiwgoTUtMTkUx1NTIwskFp0qEiSZO5i7OlsjqChLTU/WSEpOz04vyS/NSIMqcXV0MXYyVwKpquWoBUEsDBBQAAgAIABB4nlC8fTX3SgAAAEkAAAAXAAAAbm9uZS9sb2NhbF9zZXR0aW5ncy54bWyzsa/IzVEoSy0qzszPs1Uy1DNQUkjNS85PycxLt1UKDXHTtVBSKC5JzEtJzMnPS7VVystXUrC347LJyU9OzAlOLSkBKizWt+MCAFBLAwQUAAIACAATeJ5QqOVJCL4FAADcFQAAJgAAAHVuaXZlcnNhbC1uby12aWRlby9jb21tb25fbWVzc2FnZXMubG5nrVjdbts2FL4v0HcgBBTYgC5tB7QYhsQFLTGxEFlSRTpuNgwCIzEOEUn09OMku9rT7MH2JDukZMduV0hKemHDony+c0h+3zmHPP54n2doI8pKquLEenf01kKiSFQqi9WJtWCnP/1ioarmRcozVYgTq1AW+jh5+eI448Wq4SsBv1++QOg4F1UFj9VEPz0+I5meWOE0xrZNKHWnHolDD1+SKKY28XHkBrEfsJguwjCIGHGsCbsRqJJ5k/EaYkKyQoWqUdWs16qsRYpkgWr4C08S8CCvZCbrB5SrVBy/6Xz2h0DPXT8G9/r3dtj1XHYZzwOHWBNS8KsMwkhKIQpUCp6K8jk+/CCaY68Dd2T1fPQlZgQwo/PWjx0RGHDipctm1sQGTL1Ud7K+QZKuS9hNJDY8a9o17fa7z90U2+cxC2IchvF0wVjgxx6eEs+aTHly22dtB/MQ+5exF5wF8dQ9g7BUvubFA/LUSv3w84cP9+/ef/hxFAyFVfQOgZBBev92AJDPosCLAY14sU8+M2uiv8fZBQvmuT7sYvdjnHUYkQtror977RZRRHwQhuc6JHapUYleC48YlVyqBt3wjUC1Qhsp7owmRFHLEoiVydS8SBQMFE0vr5xgjoFEEaEscm3mBr41oaosH163UmvqG1WCuwqlLXdT41OzSr9fl6IC1y23lJYniDZVOZfFUb/rpe8F2DEkmwO78RksLttNCpAO4A2lNzA/9Rpc3BWZ4im6BiEhGVDE1+tMJl3i6HgfZvyhN4oIL13/DMgeeBRE62xHdCpIkVNyPdmRKBGmJAKAkleifIJtbLhuzBHOsnEIM/ds5sGH6RBmcnWTwaceG0dIgAmh6M0UwFTI6CGmdBlEjl40cIU4WvOqulNlesDS/f3sA3Z9OwAh2GwPXBeIHTDwQ0K9KkuR1P1gECU2/O50BVMFAsbMJAMtqbypapBNvs5ELUy0Uk+FJ4ZSV+Jagb4ywTct98G7EVsvzT288O1ZPGW7FOrxpkhuBtqBOP9XH/tqaIAm+5zvjalDi6fBZ8gukAyDMRbBOeTA8zEWl4TCIhPaZ+PjC/cMm12CvLdNStukl3CdY7KHrgHQbNpI1VQwopcEUpPZkeponBtKPi2AxS72vpFbW9Rt97GSGyjdQEBR9jqCdG8TR4vq08L9LT7Frmcq9ZfU4w+m0+HphheJALIlXO/pA7xLZWreadob/3828i/E6y7Vv+qqhO+Qz6/GxnNQWL6hCF7XIl/Xfa71gnXhPyUKLfFvhjBk6k/zv2tEv8vO7LWuz96fgxZ5zB71BvHMlRq+W987EtqWGgINiy6O0GNkw61m2u3UDXRF7O+2H+1c/xRswrZuQWFzi2s13NoPOgBfoadi0BmssYmcQquTQxUabnsBsz4I/0IXjOH2SzKlLoOqsxRXlax7PRs9D66vRs5PL6x7PetBsWEu8yBkHwBXu4NkJnOIPx2AuZiT7Qq0JeJgJkvVZKmRfyZvTZmAtW1y8XU3fF2q3IxmvNrSvy1TH58TRTu5qHUajuindgoevD97An76LlGCI2hjbOzbuvextdqzgUYgH70UHqPb1gl0lPM6uYFyfK2aIh0I1B7BHHKKAaybMxW87O/COoAvwmhHUTf66ygQ3dFBEiU7sN99VYvqj9Egeho7DNoe/MR93Q+0mBoW0Tg4PYVO7vq6z4Lh6WHI5mGIVXdU3toNPDkzF9j/XY6kvC2Kucph6KjfL9OXVIYsmDFsz+agP2rkppoSms4xCFu62cEigiNdp1wbgKCBYLLOBCL3XOttDKq++IHMbA5p1mTOy1tI60ypbFRsZgO1nOpxc3q8A2nqTBajIn9eUdUTZm4YY8cxF0KwknDev217iBQOnEl3M5Sp1WAwe4Z9qBpf4IlU1mMBI0J2Fz76UsNcIHiK69vUf//+p8/eFOptToa01z4/Jr3N13V791SZe9jjN3vXsv8BUEsDBBQAAgAIABN4nlAVHmAbowAAAH8BAAA3AAAAdW5pdmVyc2FsLW5vLXZpZGVv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E3ieUEszhoovBQAAaB0AADAAAAB1bml2ZXJzYWwtbm8tdmlkZW8vZmxhc2hfcHVibGlzaGluZ19zZXR0aW5ncy54bWzlWdty2zYQffdXYNjJYyw7sZvEI8mjSNRYE90q0kk8nY4HIlciahBgAVCO8tSv6Yf1S7oQLVryFUoiT5o8eGSCe84u9oYlWT3+lHIyA6WZFDVvf3fPIyAiGTMxrXmnYfv5a49oQ0VMuRRQ84T0yHF9p5rlY850EoAxKKoJ0gh9lJmalxiTHVUql5eXu0xnyt6VPDfIr3cjmVYyBRqEAVXJOJ3jj5lnoL0rBgcC/EuluILVd3YIqRZMPRnnHAiL0XLB7KYob3OqE69SiI1pdDFVMhdxU3KpiJqOa94vTb+133q5lCmoWiwFYX2i67hol80RjWNmraA8YJ+BJMCmCZq7v3fgkUsWm6Tmvdx7YXlQvnKbZ8FebJ5anqZELwhzpSAFQ2NqaHFZaFQwAYXhAF03KgckXVtbkTTwyZQLxVI8FzRlUYh3iPVVzWuF5yO/7Y/8ftM/Px11C1OdEWEn7PpOmKDbafnn/UHoB+cnYa+7MSj0P4YbgDa1zJl+OPIDvx/6o/O3ncGGCHejrjF+r9Hpboj54L8NOuGmmvqN3qaQ4cmg74Y5ORv6o26n/+48HAy6YWd4jVrk8Eq2VivriV/FApG5Wk1vk+TpWFDGsdncyHENBtsVp2oKoWwzrMYJ5Ro88mcG099yypmZ2wrFrnYBkDV0BpEZ2eqrebaivGu6ghANw5Isa/vwTVnar16vbb1SaL/e1p1WVstmN0ykkU9s/f7eYWn+m4OHzb/H0Co1hkYJNjGz7EGrK0spZpE0MmyGHRJubHOScx7kWSaVuW5jq4ulEffQVCdSrEXeXpOx5HHpMUjHEPdpCiutP7hgoo2S+x6ZYI5y9OUgA0ECKvC4YQb9G5UEOh9rw8zimGlfSTcUo5wgH56HQHrBLX9HCVV6LSnL0NoWH9V/70sD+o/C3cXSvaIBZ6jFloaTvC9i0lL0Eo9HF/EhCBexE8wcbrMHlJMRiuoNJEmDcyfhFOvIRfADjDUz4CQqcx6TucwJZxfoZ0kw4/MU/0uArB7LZKJkuljF0cEQvQjLjMElxMcuis5QRZojEueUjIMpNPyVs89kDBOpkBfoDMOG60wX/LsbEWdU62tSurTxWXG4dfot/+Mzu0EazygOCpuRY3lDmpmt8NM5EdIsceiOiOaYFTYoMYsX91z2tvvlYSg7DMb5G0VjjV+zNOf0W9KXDlmh3mLIt6Nlk8A/aoGz2oTOFoVui3dBjSXOMCQFJ96I8HRgIgdXwogKIgWfExrhgKJt25gxmWtcKRpEQa2/3MICj2m6uJriSYYaVQzKiXJv/8XLg8NfX71+c7Rb+ffvf54/CLoa3YacWnXF7NZ8cOB3Rt54uHgEd88Q74a6Mco/Arp3oHfGbWrmA8O9M/KOEd8Ze3PQdwbeGvcfQT4w9N/CtqVKbdeJb8Xz7uc/B3jHGt1ohp33nfDsDoJFKdwe2KoVO0zePVsuZuzvdbQM/MaoeUIwXKfdMDhyaQ99iZ3YRAk2mIl9CeKCGZyGGFPfid6GzmkWHfnvnQgxiE6d1E1tf+C04XcuUqNidhyuzI1OJuAsMC3ONpwGOEtxeI2frLN/TZ91qstv3KK31rr+H+3nqx9ti/61pfYDVEXJ1lL35zggthmgH9jt3/c7nx/5xcxo+XLWRbhH1QUoEkrJneSHy1eQpCMm0gURAJAUH7LdHBjDk7ar9cQP/F7n7aDb+gmOhu/Ug8VV+dlh7TtD+f57/cOcvZMywVJ0q30wL7/m1Q8P9qqVu2/t7CDb+tfR+s5/UEsDBBQAAgAIABN4nlAOe8cgZQMAAJcMAAAqAAAAdW5pdmVyc2FsLW5vLXZpZGVvL2ZsYXNoX3NraW5fc2V0dGluZ3MueG1slVfbTuMwEH3nK6ruO10KuwUpVOoNCW0X0NLtu9tMW6uOHdlO2f79ji9JnDYhhQgJz5xjz+V4LCK1p7xzAKmo4I/dfnd41elE60xK4HoBScqIhg6NH7tPf+fzbs+5BRPyHbSmfKuMJbdZ4CrTWvDrteAa97jmQiaEdYffnuxP1LPINpbAkC7lbMgaymN+9O/H04so/oy78WA6eWgirEWSEn6ci624XpH1fitFxmMT2q35mmi7YwqSUb5vjYhRpZ81JJWYZjez/qx/GSWVoBSYkB6mo/7oZyuLkRWwIvvB3f3d6EJOedTnjTmhHaii2tIG/cHt4K6JlpItVIs8mU1vprfNeI67V7vyaVyOoOGfbs0chX8E+aXNRZqlX9FIKsXWFPSEMzBfK4cJEuP1Q8L0wXytBJOQOahVkIrRGNsgZOyk+N18TeCmWvo/wyERmbstBXszTTiZHkYhKwZDLTOIevnK+dROfLxmGi8TDDeEKQSEphL0hhm+kUzl21RtJe4PfFAeByBvKBFLwbIEJi7eAFi1l/jJZGznShhfYQsClHDwxiDC0lgiX7CsZ8jAWCLfTbdeOTuewU89jpPrYUx8Mz+vPnqBE1zm9cpXudecNDe3XAVHe0OOSUQMQyurBU3AdC3qWZsLqXcWU8TJgW6Jxjfpt8GtjjYZFfVOHF5p9bqKNNUM6uS2FplUGAy6lz5b37kaj6O4h0ON9Bw2OkdXjWVTzGsRasGu25Xutyvq5tYdjW/JYzchcg9yIQRT3Y7n4f3DbdyrfM4w0xrfUpDPfCMu5HChIdzfJtEEFu4KXgonWpP1LsGQmjIoKuoaW9+/yB9b11ieJSuQM9QDhVyQVZvD7eh2x/BXLyl8QFwlNDgdU+9wO05ooffA4AUARK53+W1wC+dJMqYpgwPkMyUw2ISbMosUqr8uXyOuqiQDy0V69COoFEqIqzpqCEuMq57hPO2a12SlbGaViZIP93KkVMZ9PiWNWMMBaddeSZWN0V9XQexVpZwk0+JdE6n9puXa504OMOI0sQMIHcHxNR7HYUKkvirWmVfrzF6GYB6tYjOVE2o8TRQzZof9Oor1nM7YBV7P4UYChPPVGq+CF+AXHFeCyPilgFSehBq3Y2OO+GjacY2DPkl11AtMrjlFG/Bv/Idk+B9QSwMEFAACAAgAE3ieUPrnN04qBQAA8hwAAC8AAAB1bml2ZXJzYWwtbm8tdmlkZW8vaHRtbF9wdWJsaXNoaW5nX3NldHRpbmdzLnhtbN1Z3VLbOBS+5yk03ullCfRn2zIJTJqYwdP8bWzaMjs7jGKfxFpkySvJoenVPs0+2D7JHsXEJBBA6RI67QUTLJ/v09H5t10/+pJxMgWlmRQNb393zyMgYpkwMWl4p9Hx87ce0YaKhHIpoOEJ6ZGjw516Xow402kIxqCoJkgj9EFuGl5qTH5Qq11eXu4ynSt7V/LCIL/ejWVWyxVoEAZULed0hj9mloP2rhgcCPAvk+IKdrizQ0i9ZOrKpOBAWIKaC2YPRfmJybhXK6VGNL6YKFmIpCW5VERNRg3vl5bf3m+/XMiUTG2WgbAm0Ye4aJfNAU0SZpWgPGRfgaTAJilqu7/3yiOXLDFpw3u598LyoHztNs+cvTw7tTwtiUYQ5mqDDAxNqKHlZbmjgjEo9AboQ6MKQNKVtSVJA19MtVAuJTNBMxZHeIdYUzW8dnQ+9I/9od9r+eenw06pqjMiCqKO74QJO0HbP+/1Iz88P4m6nY1Bkf852gC0qWbO9IOhH/q9yB+evw/6GyLclbrG+N1m0NkQ88l/HwbRpjv1mt1NIYOTfs8Nc3I28IedoPfhPOr3O1EwuEbNY3gpWuu11cCvY4LIQi2Ht0mLbCQo41hrbsS4BoPVilM1gUgeM8zGMeUaPPJnDpPfCsqZmdkMxaJ2AZA3dQ6xGdrsa3g2o7xrupIQFcOUrHL79bsqtd+8XTl6rdz9+lhrtaxXtW6QSiOfWPv9vdeV+u9e3a/+HYrWqTE0TrGImUUNWl5ZSDGLpLFhU6yQcOOY44LzsMhzqcx1GVterJS4g6Y+lmLF8/aajCRPKotBNoKkRzOMv8Gx8MgYg5Kj8fo5CBJSge2FGTRoXCF0MdKGmXlbOb6SbipGOcHWgf0PSDe8ZeA4pUqvRGHlS1vT48Pfe9KA/qO0b7l0p2jIGe5ic8FJ3hcJaSt6ie3QRXwAwkXsBEOF23AB5aSEonoDSdLk3Ek4w8RxEfwEI80MOInKgidkJgvC2QXaWRIM8SLD/1Igy32YjJXM5qucakP03C1TBpeQHLlsdIZbZAUicS7JOZhyh78K9pWMYCwV8gKdottwnemSf3cj4pxqfU1KFzo+K7tZ0Gv7n5/ZA9JkSnEy2Iwc8xmy3GyFn86IkGaBQ3PEtMCosE5JWDK/53K23W93Q1VS0M+P5I0Vfs2ygtPHpK8MskS9RZdvZ5dNHP+gBs7bpnQ6T3SbvHNqTHGGLik58UaMjYOJAlwJYyqIFHxGaIwTibZlY8pkoXGlLBAltf52DUs8hun8aoIPLbijSkA5Ue7tv3j56vWvb96+O9it/fv3P8/vBV3NagNO7XblsNa6d8J3Rt54mngAd8fU7oa6Mbs/ALpzgnfGbarmPdO8M3LNTO+MvTnZOwNvzfcPIO+Z8m9hj6XKbNVJbvlz/QOfAzywSjdbUfAxiM7WEMxT4fbAVq/Z6XH9MDkfqm/MkqPvN0yGfnPYOiHooNNOFB64FISexNpr4hRLyti+53DB9E8j9KLvRG+d5TR9Dv2PToToNqfa6bZtr+904A8uUsNyWhwsTYpOKmD3n5TdDPs/ZxmOq8mT1fL/U1mdMvGRi/LWitWPUXDWPr2yeytOWaO2VHCAqjjdWrD+wE3g+/nkJ7b02ujX6xouCSFjFvREnfdnftcyXLxgdRHuUnUBikRScif5weI1IgnEWLogQgCS4XOzmwETeNLqtBr0od8N3vc77a1GP3ML/x+i5Dyu+cqr6rvByoeC6gX26pe1HVxf/U55uPMfUEsDBBQAAgAIABN4nlDsTFlStgEAAHoGAAAoAAAAdW5pdmVyc2FsLW5vLXZpZGVvL2h0bWxfc2tpbl9zZXR0aW5ncy5qc42UUU+DMBDH3/cpFnw1izKUzbc5MFnig4l7Mz4UdmNkpde0HTqN313KNi1w6OgL/fPr/3pXep+DYfV4qTe8G37W7/X8qTmvNbCaUTu4bOq8Ry+s7mmer2CZF8BzAV4LKU9Lf+SvX4Iy9kRtmuyfra12/Dy0X9aMaxeXhIUiNE1oJaG9Edo7Ffijkdkxq0NGTpmTnTEoRikKA8KMBKqC1Yx38VA/boItGEtQ/6BrlkLD9Maf3Ee95K9jcB9G86nLpVhIJvaPmOEoYek2U7gTq2P8sR0uvdlLUNWBb/vC8lybhYGiHTi+jv3Y7yelAq3hGHcazfzZLQlzlgB3EwqDSTD7A20Ydwvaostc5+ZEh344DgOXliyDTpXmcXQdjZuYqLw61ewEP3AG3k1fMpKzPahzrFDu5BkHKBVmtiJdNLSDRDmyVS6yAxdN7SA5u1lr2/dv1B1jlKBa/fwVV3a4TKcYjWuGrWu2IW5t0ddczugMhrzcuhX1keoLnBKpuEhoklpckpsx7U5j5y9V2kxtQS0RedU87aGArpoJqIVYoxWYMSzdFJVWpfPqNgpy5+nZOba2Ofj6BlBLAwQUAAIACAATeJ5QuOc88l4AAABjAAAAJQAAAHVuaXZlcnNhbC1uby12aWRlby9sb2NhbF9zZXR0aW5ncy54bWwNyr0OQEAMAODdUzTd/W0Gx2a04AEaGpH0WnFHeHu3fcPX9q8XePgKh6nDuqgQWFfbDt0dLvOQNwghkm4kpuxQDaHvslZsJZk4xhQDnEIfXzP7hMgj+TSHWwTLLvsBUEsBAgAAFAACAAgAEHieUBnSz1eAAwAATQwAABgAAAAAAAAAAQAAAAAAAAAAAG5vbmUvY29tbW9uX21lc3NhZ2VzLmxuZ1BLAQIAABQAAgAIABB4nlAVHmAbowAAAH8BAAApAAAAAAAAAAEAAAAAALYDAABub25lL3BsYXliYWNrX2FuZF9uYXZpZ2F0aW9uX3NldHRpbmdzLnhtbFBLAQIAABQAAgAIABB4nlAfVIpqMAMAAMcOAAAiAAAAAAAAAAEAAAAAAKAEAABub25lL2ZsYXNoX3B1Ymxpc2hpbmdfc2V0dGluZ3MueG1sUEsBAgAAFAACAAgAEHieUHFXlJ0VAQAA0QIAABwAAAAAAAAAAQAAAAAAEAgAAG5vbmUvZmxhc2hfc2tpbl9zZXR0aW5ncy54bWxQSwECAAAUAAIACAAQeJ5Q15twlisDAABvDgAAIQAAAAAAAAABAAAAAABfCQAAbm9uZS9odG1sX3B1Ymxpc2hpbmdfc2V0dGluZ3MueG1sUEsBAgAAFAACAAgAEHieUI5z9vpqAAAA5QAAABoAAAAAAAAAAQAAAAAAyQwAAG5vbmUvaHRtbF9za2luX3NldHRpbmdzLmpzUEsBAgAAFAACAAgAEHieULx9NfdKAAAASQAAABcAAAAAAAAAAQAAAAAAaw0AAG5vbmUvbG9jYWxfc2V0dGluZ3MueG1sUEsBAgAAFAACAAgAE3ieUKjlSQi+BQAA3BUAACYAAAAAAAAAAQAAAAAA6g0AAHVuaXZlcnNhbC1uby12aWRlby9jb21tb25fbWVzc2FnZXMubG5nUEsBAgAAFAACAAgAE3ieUBUeYBujAAAAfwEAADcAAAAAAAAAAQAAAAAA7BMAAHVuaXZlcnNhbC1uby12aWRlby9wbGF5YmFja19hbmRfbmF2aWdhdGlvbl9zZXR0aW5ncy54bWxQSwECAAAUAAIACAATeJ5QSzOGii8FAABoHQAAMAAAAAAAAAABAAAAAADkFAAAdW5pdmVyc2FsLW5vLXZpZGVvL2ZsYXNoX3B1Ymxpc2hpbmdfc2V0dGluZ3MueG1sUEsBAgAAFAACAAgAE3ieUA57xyBlAwAAlwwAACoAAAAAAAAAAQAAAAAAYRoAAHVuaXZlcnNhbC1uby12aWRlby9mbGFzaF9za2luX3NldHRpbmdzLnhtbFBLAQIAABQAAgAIABN4nlD65zdOKgUAAPIcAAAvAAAAAAAAAAEAAAAAAA4eAAB1bml2ZXJzYWwtbm8tdmlkZW8vaHRtbF9wdWJsaXNoaW5nX3NldHRpbmdzLnhtbFBLAQIAABQAAgAIABN4nlDsTFlStgEAAHoGAAAoAAAAAAAAAAEAAAAAAIUjAAB1bml2ZXJzYWwtbm8tdmlkZW8vaHRtbF9za2luX3NldHRpbmdzLmpzUEsBAgAAFAACAAgAE3ieULjnPPJeAAAAYwAAACUAAAAAAAAAAQAAAAAAgSUAAHVuaXZlcnNhbC1uby12aWRlby9sb2NhbF9zZXR0aW5ncy54bWxQSwUGAAAAAA4ADgCIBAAAIiYAAAAA"/>
  <p:tag name="ISPRING_LMS_API_VERSION" val="SCORM 2004 (2nd edition)"/>
  <p:tag name="ISPRING_CMI5_LAUNCH_METHOD" val="any window"/>
  <p:tag name="ISPRINGCLOUDFOLDERID" val="1"/>
  <p:tag name="ISPRINGONLINEFOLDERID" val="1"/>
  <p:tag name="ISPRING_OUTPUT_FOLDER" val="[[&quot;\uFFFDʾ\&quot;{58857F64-F778-46F3-A3E4-9740F72F057B}&quot;,&quot;C:\\Users\\Danny\\OneDrive - SD41\\Website\\PC1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CURRENT_PLAYER_ID" val="universal-no-video"/>
  <p:tag name="ISPRING_FIRST_PUBLISH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QUIZZES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ptTheme1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Theme1" id="{3A7BCB34-A759-4900-80A9-D921A4ABBB95}" vid="{EB4AB42A-126F-4373-80C6-D4B8A244AB7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  <Teams_Channel_Section_Location xmlns="d00fb86e-a52e-4f2f-9300-62c8872f870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5" ma:contentTypeDescription="Create a new document." ma:contentTypeScope="" ma:versionID="c551eba71778704a2dce5da3a7899f08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148f8cfc73eb5ef71d8e8afc98991693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B75DB2-9FE9-405F-84BA-08D9A0BA5A4D}">
  <ds:schemaRefs>
    <ds:schemaRef ds:uri="http://schemas.microsoft.com/office/2006/metadata/properties"/>
    <ds:schemaRef ds:uri="0592969b-b9e0-4bc7-baa3-fba5b5725717"/>
    <ds:schemaRef ds:uri="http://purl.org/dc/terms/"/>
    <ds:schemaRef ds:uri="d00fb86e-a52e-4f2f-9300-62c8872f8705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96B5697-1E63-4BE4-B3DE-373FB0604A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2D285B-B13B-40EB-A4D6-B7039F4B90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pptTheme1</Template>
  <TotalTime>1478</TotalTime>
  <Words>671</Words>
  <Application>Microsoft Office PowerPoint</Application>
  <PresentationFormat>Widescreen</PresentationFormat>
  <Paragraphs>81</Paragraphs>
  <Slides>12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Calibri</vt:lpstr>
      <vt:lpstr>Cambria Math</vt:lpstr>
      <vt:lpstr>Century Schoolbook</vt:lpstr>
      <vt:lpstr>Times New Roman</vt:lpstr>
      <vt:lpstr>Wingdings</vt:lpstr>
      <vt:lpstr>Wingdings 2</vt:lpstr>
      <vt:lpstr>pptTheme1</vt:lpstr>
      <vt:lpstr>Equation</vt:lpstr>
      <vt:lpstr>Section 5.1  Definition and Evaluating Absolute Values</vt:lpstr>
      <vt:lpstr>What is an Absolute Value?</vt:lpstr>
      <vt:lpstr>Practice:   Evaluate the following ABS Expressions:</vt:lpstr>
      <vt:lpstr>Definitions of an absolute Value:</vt:lpstr>
      <vt:lpstr>PowerPoint Presentation</vt:lpstr>
      <vt:lpstr>PowerPoint Presentation</vt:lpstr>
      <vt:lpstr>Absolute Values as a Function:</vt:lpstr>
      <vt:lpstr>PowerPoint Presentation</vt:lpstr>
      <vt:lpstr>PowerPoint Presentation</vt:lpstr>
      <vt:lpstr>PowerPoint Presentation</vt:lpstr>
      <vt:lpstr>WHY x^2=k gives two SOLUTIONS!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7.1 Defining and Evaluating Absolute Values</dc:title>
  <dc:creator>Danny Young</dc:creator>
  <cp:lastModifiedBy>Danny Young</cp:lastModifiedBy>
  <cp:revision>33</cp:revision>
  <dcterms:created xsi:type="dcterms:W3CDTF">2015-03-04T06:06:01Z</dcterms:created>
  <dcterms:modified xsi:type="dcterms:W3CDTF">2022-06-07T18:15:39Z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